
<file path=[Content_Types].xml><?xml version="1.0" encoding="utf-8"?>
<Types xmlns="http://schemas.openxmlformats.org/package/2006/content-types">
  <Default Extension="jpeg" ContentType="image/jpe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3"/>
    <p:sldId id="257" r:id="rId4"/>
    <p:sldId id="258" r:id="rId5"/>
    <p:sldId id="260" r:id="rId6"/>
    <p:sldId id="259" r:id="rId7"/>
    <p:sldId id="271" r:id="rId8"/>
    <p:sldId id="272" r:id="rId9"/>
    <p:sldId id="273" r:id="rId10"/>
    <p:sldId id="277" r:id="rId11"/>
    <p:sldId id="278" r:id="rId12"/>
    <p:sldId id="276" r:id="rId13"/>
    <p:sldId id="274" r:id="rId14"/>
    <p:sldId id="275" r:id="rId15"/>
    <p:sldId id="279" r:id="rId16"/>
    <p:sldId id="286" r:id="rId17"/>
    <p:sldId id="282" r:id="rId18"/>
    <p:sldId id="283" r:id="rId19"/>
    <p:sldId id="284" r:id="rId20"/>
    <p:sldId id="261" r:id="rId21"/>
    <p:sldId id="262" r:id="rId22"/>
    <p:sldId id="263" r:id="rId23"/>
    <p:sldId id="265" r:id="rId24"/>
    <p:sldId id="266" r:id="rId25"/>
    <p:sldId id="267" r:id="rId26"/>
    <p:sldId id="268" r:id="rId27"/>
    <p:sldId id="269" r:id="rId28"/>
    <p:sldId id="270" r:id="rId29"/>
    <p:sldId id="285"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250" autoAdjust="0"/>
    <p:restoredTop sz="94660"/>
  </p:normalViewPr>
  <p:slideViewPr>
    <p:cSldViewPr snapToGrid="0">
      <p:cViewPr>
        <p:scale>
          <a:sx n="75" d="100"/>
          <a:sy n="75" d="100"/>
        </p:scale>
        <p:origin x="-48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notesMaster" Target="notesMasters/notesMaster1.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image" Target="../media/image13.GIF"/></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5.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5.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6.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9880" y="755015"/>
            <a:ext cx="6175375" cy="3585210"/>
          </a:xfrm>
        </p:spPr>
        <p:txBody>
          <a:bodyPr>
            <a:normAutofit/>
          </a:bodyPr>
          <a:lstStyle/>
          <a:p>
            <a:r>
              <a:rPr lang="en-IN" altLang="en-US" b="1" dirty="0"/>
              <a:t>“In this world, nothing can be said to be certain except death and taxes.”</a:t>
            </a:r>
            <a:endParaRPr lang="en-IN" altLang="en-US" b="1" dirty="0"/>
          </a:p>
        </p:txBody>
      </p:sp>
      <p:sp>
        <p:nvSpPr>
          <p:cNvPr id="3" name="Subtitle 2"/>
          <p:cNvSpPr>
            <a:spLocks noGrp="1"/>
          </p:cNvSpPr>
          <p:nvPr>
            <p:ph type="subTitle" idx="1"/>
          </p:nvPr>
        </p:nvSpPr>
        <p:spPr>
          <a:xfrm>
            <a:off x="3951605" y="4453890"/>
            <a:ext cx="2533650" cy="711200"/>
          </a:xfrm>
        </p:spPr>
        <p:txBody>
          <a:bodyPr>
            <a:normAutofit lnSpcReduction="10000"/>
          </a:bodyPr>
          <a:lstStyle/>
          <a:p>
            <a:pPr algn="r"/>
            <a:r>
              <a:rPr lang="en-IN" altLang="en-US" b="1"/>
              <a:t>- Benjamin Franklin</a:t>
            </a:r>
            <a:endParaRPr lang="en-IN" altLang="en-US" b="1"/>
          </a:p>
        </p:txBody>
      </p:sp>
      <p:pic>
        <p:nvPicPr>
          <p:cNvPr id="4" name="Picture 3" descr="taxfree_img"/>
          <p:cNvPicPr>
            <a:picLocks noChangeAspect="1"/>
          </p:cNvPicPr>
          <p:nvPr/>
        </p:nvPicPr>
        <p:blipFill>
          <a:blip r:embed="rId2"/>
          <a:stretch>
            <a:fillRect/>
          </a:stretch>
        </p:blipFill>
        <p:spPr>
          <a:xfrm>
            <a:off x="9217660" y="1986280"/>
            <a:ext cx="2390775" cy="1617980"/>
          </a:xfrm>
          <a:prstGeom prst="rect">
            <a:avLst/>
          </a:prstGeom>
        </p:spPr>
      </p:pic>
      <p:sp>
        <p:nvSpPr>
          <p:cNvPr id="5" name="Multiply 4"/>
          <p:cNvSpPr/>
          <p:nvPr/>
        </p:nvSpPr>
        <p:spPr>
          <a:xfrm rot="20640000">
            <a:off x="9883775" y="2833370"/>
            <a:ext cx="1550035" cy="421640"/>
          </a:xfrm>
          <a:prstGeom prst="mathMultiply">
            <a:avLst/>
          </a:prstGeom>
          <a:solidFill>
            <a:schemeClr val="tx1">
              <a:alpha val="51000"/>
            </a:schemeClr>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4480" y="337830"/>
            <a:ext cx="3570027" cy="1325563"/>
          </a:xfrm>
        </p:spPr>
        <p:txBody>
          <a:bodyPr/>
          <a:lstStyle/>
          <a:p>
            <a:r>
              <a:rPr lang="en-IN" b="1" dirty="0" smtClean="0"/>
              <a:t>GST ke </a:t>
            </a:r>
            <a:r>
              <a:rPr lang="hi-IN" dirty="0" smtClean="0"/>
              <a:t>लाभ</a:t>
            </a:r>
            <a:r>
              <a:rPr lang="en-IN" dirty="0" smtClean="0"/>
              <a:t>.... </a:t>
            </a:r>
            <a:endParaRPr lang="en-IN" dirty="0"/>
          </a:p>
        </p:txBody>
      </p:sp>
      <p:pic>
        <p:nvPicPr>
          <p:cNvPr id="4" name="Content Placeholder 3" descr="AridUnpleasantAcornwoodpecker-size_restricted.gif"/>
          <p:cNvPicPr>
            <a:picLocks noGrp="1" noChangeAspect="1"/>
          </p:cNvPicPr>
          <p:nvPr>
            <p:ph idx="1"/>
          </p:nvPr>
        </p:nvPicPr>
        <p:blipFill>
          <a:blip r:embed="rId1"/>
          <a:stretch>
            <a:fillRect/>
          </a:stretch>
        </p:blipFill>
        <p:spPr>
          <a:xfrm>
            <a:off x="1206690" y="303603"/>
            <a:ext cx="2191603" cy="1643702"/>
          </a:xfrm>
        </p:spPr>
      </p:pic>
      <p:sp>
        <p:nvSpPr>
          <p:cNvPr id="5" name="TextBox 4"/>
          <p:cNvSpPr txBox="1"/>
          <p:nvPr/>
        </p:nvSpPr>
        <p:spPr>
          <a:xfrm>
            <a:off x="1228300" y="2265528"/>
            <a:ext cx="6919414" cy="4093428"/>
          </a:xfrm>
          <a:prstGeom prst="rect">
            <a:avLst/>
          </a:prstGeom>
          <a:noFill/>
        </p:spPr>
        <p:txBody>
          <a:bodyPr wrap="square" rtlCol="0">
            <a:spAutoFit/>
          </a:bodyPr>
          <a:lstStyle/>
          <a:p>
            <a:pPr marL="342900" indent="-342900">
              <a:buAutoNum type="arabicPeriod"/>
            </a:pPr>
            <a:r>
              <a:rPr lang="en-IN" sz="2000" dirty="0" smtClean="0"/>
              <a:t>One Nation, One Tax</a:t>
            </a:r>
            <a:endParaRPr lang="en-IN" sz="2000" dirty="0" smtClean="0"/>
          </a:p>
          <a:p>
            <a:pPr marL="342900" indent="-342900">
              <a:buAutoNum type="arabicPeriod"/>
            </a:pPr>
            <a:r>
              <a:rPr lang="en-IN" sz="2000" dirty="0" smtClean="0"/>
              <a:t>Low Taxes</a:t>
            </a:r>
            <a:endParaRPr lang="en-IN" sz="2000" dirty="0" smtClean="0"/>
          </a:p>
          <a:p>
            <a:pPr marL="342900" indent="-342900">
              <a:buAutoNum type="arabicPeriod"/>
            </a:pPr>
            <a:r>
              <a:rPr lang="en-IN" sz="2000" dirty="0" smtClean="0"/>
              <a:t>Lower Cost</a:t>
            </a:r>
            <a:endParaRPr lang="en-IN" sz="2000" dirty="0" smtClean="0"/>
          </a:p>
          <a:p>
            <a:pPr marL="342900" indent="-342900">
              <a:buAutoNum type="arabicPeriod"/>
            </a:pPr>
            <a:r>
              <a:rPr lang="en-IN" sz="2000" dirty="0" smtClean="0"/>
              <a:t>Boost to Make in India</a:t>
            </a:r>
            <a:endParaRPr lang="en-IN" sz="2000" dirty="0" smtClean="0"/>
          </a:p>
          <a:p>
            <a:pPr marL="342900" indent="-342900">
              <a:buAutoNum type="arabicPeriod"/>
            </a:pPr>
            <a:r>
              <a:rPr lang="en-IN" sz="2000" dirty="0" smtClean="0"/>
              <a:t>Enhance Exports</a:t>
            </a:r>
            <a:endParaRPr lang="en-IN" sz="2000" dirty="0" smtClean="0"/>
          </a:p>
          <a:p>
            <a:pPr marL="342900" indent="-342900">
              <a:buAutoNum type="arabicPeriod"/>
            </a:pPr>
            <a:r>
              <a:rPr lang="en-IN" sz="2000" dirty="0" smtClean="0"/>
              <a:t>Beneficial to small enterprises by way of higher threshold and composition scheme.</a:t>
            </a:r>
            <a:endParaRPr lang="en-IN" sz="2000" dirty="0" smtClean="0"/>
          </a:p>
          <a:p>
            <a:pPr marL="342900" indent="-342900">
              <a:buAutoNum type="arabicPeriod"/>
            </a:pPr>
            <a:r>
              <a:rPr lang="en-IN" sz="2000" dirty="0" smtClean="0"/>
              <a:t>Uniform Tax</a:t>
            </a:r>
            <a:endParaRPr lang="en-IN" sz="2000" dirty="0" smtClean="0"/>
          </a:p>
          <a:p>
            <a:pPr marL="342900" indent="-342900">
              <a:buAutoNum type="arabicPeriod"/>
            </a:pPr>
            <a:r>
              <a:rPr lang="en-IN" sz="2000" dirty="0" smtClean="0"/>
              <a:t>Simplified and automated procedures and record keeping.</a:t>
            </a:r>
            <a:endParaRPr lang="en-IN" sz="2000" dirty="0" smtClean="0"/>
          </a:p>
          <a:p>
            <a:pPr marL="342900" indent="-342900">
              <a:buAutoNum type="arabicPeriod"/>
            </a:pPr>
            <a:r>
              <a:rPr lang="en-IN" sz="2000" dirty="0" smtClean="0"/>
              <a:t>Advanced IT enabled services (GSTN)</a:t>
            </a:r>
            <a:endParaRPr lang="en-IN" sz="2000" dirty="0" smtClean="0"/>
          </a:p>
          <a:p>
            <a:pPr marL="342900" indent="-342900">
              <a:buAutoNum type="arabicPeriod"/>
            </a:pPr>
            <a:r>
              <a:rPr lang="en-IN" sz="2000" dirty="0" smtClean="0"/>
              <a:t>Employment generation</a:t>
            </a:r>
            <a:endParaRPr lang="en-IN" sz="2000" dirty="0" smtClean="0"/>
          </a:p>
          <a:p>
            <a:pPr marL="342900" indent="-342900">
              <a:buAutoNum type="arabicPeriod"/>
            </a:pPr>
            <a:r>
              <a:rPr lang="en-IN" sz="2000" dirty="0" smtClean="0"/>
              <a:t>No tax evasion</a:t>
            </a:r>
            <a:endParaRPr lang="en-IN" sz="2000" dirty="0" smtClean="0"/>
          </a:p>
          <a:p>
            <a:pPr marL="342900" indent="-342900">
              <a:buAutoNum type="arabicPeriod"/>
            </a:pPr>
            <a:r>
              <a:rPr lang="en-IN" sz="2000" dirty="0" smtClean="0"/>
              <a:t>Higher revenue for the Govt.</a:t>
            </a:r>
            <a:endParaRPr lang="en-IN" sz="2000" dirty="0"/>
          </a:p>
        </p:txBody>
      </p:sp>
      <p:pic>
        <p:nvPicPr>
          <p:cNvPr id="7" name="Picture 6" descr="gst-jokes.jpg"/>
          <p:cNvPicPr>
            <a:picLocks noChangeAspect="1"/>
          </p:cNvPicPr>
          <p:nvPr/>
        </p:nvPicPr>
        <p:blipFill>
          <a:blip r:embed="rId2"/>
          <a:srcRect l="1718" t="14603" r="3436" b="26628"/>
          <a:stretch>
            <a:fillRect/>
          </a:stretch>
        </p:blipFill>
        <p:spPr>
          <a:xfrm>
            <a:off x="6322580" y="1426789"/>
            <a:ext cx="5196130" cy="2146747"/>
          </a:xfrm>
          <a:prstGeom prst="rect">
            <a:avLst/>
          </a:prstGeom>
        </p:spPr>
      </p:pic>
      <p:pic>
        <p:nvPicPr>
          <p:cNvPr id="8" name="Picture 7" descr="Gold_Kid_Dancing.0.gif"/>
          <p:cNvPicPr>
            <a:picLocks noChangeAspect="1"/>
          </p:cNvPicPr>
          <p:nvPr/>
        </p:nvPicPr>
        <p:blipFill>
          <a:blip r:embed="rId3"/>
          <a:stretch>
            <a:fillRect/>
          </a:stretch>
        </p:blipFill>
        <p:spPr>
          <a:xfrm>
            <a:off x="9209679" y="3766923"/>
            <a:ext cx="1708529" cy="25212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Dual-GST-in-India.jpg"/>
          <p:cNvPicPr>
            <a:picLocks noGrp="1" noChangeAspect="1"/>
          </p:cNvPicPr>
          <p:nvPr>
            <p:ph idx="1"/>
          </p:nvPr>
        </p:nvPicPr>
        <p:blipFill>
          <a:blip r:embed="rId1"/>
          <a:stretch>
            <a:fillRect/>
          </a:stretch>
        </p:blipFill>
        <p:spPr>
          <a:xfrm>
            <a:off x="1263781" y="1050879"/>
            <a:ext cx="6094354" cy="5021748"/>
          </a:xfrm>
        </p:spPr>
      </p:pic>
      <p:sp>
        <p:nvSpPr>
          <p:cNvPr id="9" name="Title 8"/>
          <p:cNvSpPr>
            <a:spLocks noGrp="1"/>
          </p:cNvSpPr>
          <p:nvPr>
            <p:ph type="title"/>
          </p:nvPr>
        </p:nvSpPr>
        <p:spPr/>
        <p:txBody>
          <a:bodyPr/>
          <a:lstStyle/>
          <a:p>
            <a:endParaRPr lang="en-IN"/>
          </a:p>
        </p:txBody>
      </p:sp>
      <p:sp>
        <p:nvSpPr>
          <p:cNvPr id="10" name="TextBox 9"/>
          <p:cNvSpPr txBox="1"/>
          <p:nvPr/>
        </p:nvSpPr>
        <p:spPr>
          <a:xfrm>
            <a:off x="7629097" y="3534770"/>
            <a:ext cx="3398293" cy="646331"/>
          </a:xfrm>
          <a:prstGeom prst="rect">
            <a:avLst/>
          </a:prstGeom>
          <a:noFill/>
        </p:spPr>
        <p:txBody>
          <a:bodyPr wrap="square" rtlCol="0">
            <a:spAutoFit/>
          </a:bodyPr>
          <a:lstStyle/>
          <a:p>
            <a:r>
              <a:rPr lang="en-IN" dirty="0" smtClean="0"/>
              <a:t>Replaced Central Excise Duty and Service Tax (CGST Act, 2017)</a:t>
            </a:r>
            <a:endParaRPr lang="en-IN" dirty="0"/>
          </a:p>
        </p:txBody>
      </p:sp>
      <p:sp>
        <p:nvSpPr>
          <p:cNvPr id="11" name="TextBox 10"/>
          <p:cNvSpPr txBox="1"/>
          <p:nvPr/>
        </p:nvSpPr>
        <p:spPr>
          <a:xfrm>
            <a:off x="7617724" y="2049438"/>
            <a:ext cx="3398293" cy="646331"/>
          </a:xfrm>
          <a:prstGeom prst="rect">
            <a:avLst/>
          </a:prstGeom>
          <a:noFill/>
        </p:spPr>
        <p:txBody>
          <a:bodyPr wrap="square" rtlCol="0">
            <a:spAutoFit/>
          </a:bodyPr>
          <a:lstStyle/>
          <a:p>
            <a:r>
              <a:rPr lang="en-IN" dirty="0" smtClean="0"/>
              <a:t>Replaced State VAT, Entry Tax, </a:t>
            </a:r>
            <a:r>
              <a:rPr lang="en-IN" dirty="0" err="1" smtClean="0"/>
              <a:t>Octroi</a:t>
            </a:r>
            <a:r>
              <a:rPr lang="en-IN" dirty="0" smtClean="0"/>
              <a:t>, etc.  (SGST Act, 2017)</a:t>
            </a:r>
            <a:endParaRPr lang="en-IN" dirty="0"/>
          </a:p>
        </p:txBody>
      </p:sp>
      <p:sp>
        <p:nvSpPr>
          <p:cNvPr id="12" name="TextBox 11"/>
          <p:cNvSpPr txBox="1"/>
          <p:nvPr/>
        </p:nvSpPr>
        <p:spPr>
          <a:xfrm>
            <a:off x="7685962" y="4710752"/>
            <a:ext cx="3398293" cy="1200329"/>
          </a:xfrm>
          <a:prstGeom prst="rect">
            <a:avLst/>
          </a:prstGeom>
          <a:noFill/>
        </p:spPr>
        <p:txBody>
          <a:bodyPr wrap="square" rtlCol="0">
            <a:spAutoFit/>
          </a:bodyPr>
          <a:lstStyle/>
          <a:p>
            <a:r>
              <a:rPr lang="en-IN" dirty="0" smtClean="0"/>
              <a:t>Charged by the Supplier.</a:t>
            </a:r>
            <a:endParaRPr lang="en-IN" dirty="0" smtClean="0"/>
          </a:p>
          <a:p>
            <a:r>
              <a:rPr lang="en-IN" dirty="0" smtClean="0"/>
              <a:t>Exporting State transfers SGST portion to CG and CG transfers that SGST to the importing state</a:t>
            </a: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41000"/>
            <a:lum/>
          </a:blip>
          <a:srcRect/>
          <a:stretch>
            <a:fillRect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39236" y="365125"/>
            <a:ext cx="7914563" cy="1325563"/>
          </a:xfrm>
        </p:spPr>
        <p:txBody>
          <a:bodyPr/>
          <a:lstStyle/>
          <a:p>
            <a:pPr algn="ctr"/>
            <a:r>
              <a:rPr lang="en-IN" b="1" dirty="0" smtClean="0"/>
              <a:t>Goods and Services Tax Network</a:t>
            </a:r>
            <a:endParaRPr lang="en-IN" b="1" dirty="0"/>
          </a:p>
        </p:txBody>
      </p:sp>
      <p:sp>
        <p:nvSpPr>
          <p:cNvPr id="3" name="Content Placeholder 2"/>
          <p:cNvSpPr>
            <a:spLocks noGrp="1"/>
          </p:cNvSpPr>
          <p:nvPr>
            <p:ph idx="1"/>
          </p:nvPr>
        </p:nvSpPr>
        <p:spPr/>
        <p:txBody>
          <a:bodyPr>
            <a:normAutofit fontScale="77500" lnSpcReduction="20000"/>
          </a:bodyPr>
          <a:lstStyle/>
          <a:p>
            <a:r>
              <a:rPr lang="en-IN" dirty="0" smtClean="0"/>
              <a:t>Technological backbone for GST in India.</a:t>
            </a:r>
            <a:endParaRPr lang="en-IN" dirty="0" smtClean="0"/>
          </a:p>
          <a:p>
            <a:r>
              <a:rPr lang="en-IN" dirty="0" smtClean="0"/>
              <a:t>Set up by the Govt of India with stakes equally held by State and </a:t>
            </a:r>
            <a:r>
              <a:rPr lang="en-IN" dirty="0" err="1" smtClean="0"/>
              <a:t>Center</a:t>
            </a:r>
            <a:r>
              <a:rPr lang="en-IN" dirty="0" smtClean="0"/>
              <a:t> Govt. (Approved in April 2018) Prior, Govt Share: 49% and Non Govt Fin Inst Share: 51% </a:t>
            </a:r>
            <a:endParaRPr lang="en-IN" dirty="0" smtClean="0"/>
          </a:p>
          <a:p>
            <a:r>
              <a:rPr lang="en-IN" dirty="0" smtClean="0"/>
              <a:t>Infosys has been appointed as Managed Service Provider (MSP)</a:t>
            </a:r>
            <a:endParaRPr lang="en-IN" dirty="0" smtClean="0"/>
          </a:p>
          <a:p>
            <a:r>
              <a:rPr lang="en-IN" dirty="0" smtClean="0"/>
              <a:t>GSTN got 73 IT, IT enabled services, financial tech companies and 1 Commissioner of Commercial Taxes (GST </a:t>
            </a:r>
            <a:r>
              <a:rPr lang="en-IN" dirty="0" err="1" smtClean="0"/>
              <a:t>Suvidha</a:t>
            </a:r>
            <a:r>
              <a:rPr lang="en-IN" dirty="0" smtClean="0"/>
              <a:t> Providers)</a:t>
            </a:r>
            <a:endParaRPr lang="en-IN" dirty="0" smtClean="0"/>
          </a:p>
          <a:p>
            <a:r>
              <a:rPr lang="en-IN" dirty="0" smtClean="0"/>
              <a:t>GSTN to provide three front end services like registration, payment and filing of return. </a:t>
            </a:r>
            <a:endParaRPr lang="en-IN" dirty="0" smtClean="0"/>
          </a:p>
          <a:p>
            <a:r>
              <a:rPr lang="en-IN" dirty="0" smtClean="0"/>
              <a:t>GSTN to facilitate computation and settlement of IGST.</a:t>
            </a:r>
            <a:endParaRPr lang="en-IN" dirty="0" smtClean="0"/>
          </a:p>
          <a:p>
            <a:r>
              <a:rPr lang="en-IN" dirty="0" smtClean="0"/>
              <a:t>Providing MIS Reports to CG and SG as per tax-payers return information.</a:t>
            </a:r>
            <a:endParaRPr lang="en-IN" dirty="0" smtClean="0"/>
          </a:p>
          <a:p>
            <a:r>
              <a:rPr lang="en-IN" dirty="0" smtClean="0"/>
              <a:t>Manage matching engine for matching, reversal and claim of ITC.</a:t>
            </a:r>
            <a:endParaRPr lang="en-IN" dirty="0" smtClean="0"/>
          </a:p>
          <a:p>
            <a:r>
              <a:rPr lang="en-IN" dirty="0" smtClean="0"/>
              <a:t>Accounting  of fund transfers between SG and CG.</a:t>
            </a:r>
            <a:endParaRPr lang="en-IN" dirty="0" smtClean="0"/>
          </a:p>
          <a:p>
            <a:r>
              <a:rPr lang="en-IN" dirty="0" smtClean="0"/>
              <a:t>Developing back end process like assessment, audit, refund, appeal, etc.</a:t>
            </a:r>
            <a:endParaRPr lang="en-IN" dirty="0" smtClean="0"/>
          </a:p>
          <a:p>
            <a:endParaRPr lang="en-IN" dirty="0"/>
          </a:p>
        </p:txBody>
      </p:sp>
      <p:pic>
        <p:nvPicPr>
          <p:cNvPr id="4" name="Picture 3" descr="Capture.PNG"/>
          <p:cNvPicPr>
            <a:picLocks noChangeAspect="1"/>
          </p:cNvPicPr>
          <p:nvPr/>
        </p:nvPicPr>
        <p:blipFill>
          <a:blip r:embed="rId2"/>
          <a:stretch>
            <a:fillRect/>
          </a:stretch>
        </p:blipFill>
        <p:spPr>
          <a:xfrm>
            <a:off x="1" y="40944"/>
            <a:ext cx="3207224" cy="142532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70000"/>
            <a:lum/>
          </a:blip>
          <a:srcRect/>
          <a:stretch>
            <a:fillRect t="-27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latin typeface="Imprint MT Shadow" panose="04020605060303030202" pitchFamily="82" charset="0"/>
              </a:rPr>
              <a:t>GST Council</a:t>
            </a:r>
            <a:endParaRPr lang="en-IN" b="1" dirty="0">
              <a:latin typeface="Imprint MT Shadow" panose="04020605060303030202" pitchFamily="82" charset="0"/>
            </a:endParaRPr>
          </a:p>
        </p:txBody>
      </p:sp>
      <p:sp>
        <p:nvSpPr>
          <p:cNvPr id="3" name="Content Placeholder 2"/>
          <p:cNvSpPr>
            <a:spLocks noGrp="1"/>
          </p:cNvSpPr>
          <p:nvPr>
            <p:ph idx="1"/>
          </p:nvPr>
        </p:nvSpPr>
        <p:spPr>
          <a:xfrm>
            <a:off x="838200" y="1583140"/>
            <a:ext cx="10515600" cy="4408227"/>
          </a:xfrm>
        </p:spPr>
        <p:txBody>
          <a:bodyPr>
            <a:normAutofit fontScale="62500" lnSpcReduction="20000"/>
          </a:bodyPr>
          <a:lstStyle/>
          <a:p>
            <a:r>
              <a:rPr lang="en-IN" b="1" dirty="0" smtClean="0"/>
              <a:t>Powered by </a:t>
            </a:r>
            <a:r>
              <a:rPr lang="en-IN" b="1" smtClean="0"/>
              <a:t>Article 279A </a:t>
            </a:r>
            <a:r>
              <a:rPr lang="en-IN" b="1" dirty="0" smtClean="0"/>
              <a:t>of the Indian Constitution to constitute a joint forum of Centre and States.</a:t>
            </a:r>
            <a:endParaRPr lang="en-IN" b="1" dirty="0" smtClean="0"/>
          </a:p>
          <a:p>
            <a:r>
              <a:rPr lang="en-IN" b="1" dirty="0" smtClean="0"/>
              <a:t>Members</a:t>
            </a:r>
            <a:endParaRPr lang="en-IN" b="1" dirty="0" smtClean="0"/>
          </a:p>
          <a:p>
            <a:pPr>
              <a:buNone/>
            </a:pPr>
            <a:r>
              <a:rPr lang="en-IN" b="1" dirty="0" smtClean="0"/>
              <a:t>- Union Finance Minister (Chairperson)</a:t>
            </a:r>
            <a:endParaRPr lang="en-IN" b="1" dirty="0" smtClean="0"/>
          </a:p>
          <a:p>
            <a:pPr>
              <a:buNone/>
            </a:pPr>
            <a:r>
              <a:rPr lang="en-IN" b="1" dirty="0" smtClean="0"/>
              <a:t>- Union Minister of State in charge of Revenue or Finance (Member)</a:t>
            </a:r>
            <a:endParaRPr lang="en-IN" b="1" dirty="0" smtClean="0"/>
          </a:p>
          <a:p>
            <a:pPr>
              <a:buNone/>
            </a:pPr>
            <a:r>
              <a:rPr lang="en-IN" b="1" dirty="0" smtClean="0"/>
              <a:t>- Minister in charge of Finance or Taxation  (Members)</a:t>
            </a:r>
            <a:endParaRPr lang="en-IN" b="1" dirty="0" smtClean="0"/>
          </a:p>
          <a:p>
            <a:r>
              <a:rPr lang="en-IN" b="1" dirty="0" smtClean="0"/>
              <a:t>Recommendations on </a:t>
            </a:r>
            <a:endParaRPr lang="en-IN" b="1" dirty="0" smtClean="0"/>
          </a:p>
          <a:p>
            <a:pPr>
              <a:buNone/>
            </a:pPr>
            <a:r>
              <a:rPr lang="en-IN" b="1" dirty="0" smtClean="0"/>
              <a:t>- Taxes, cesses, surcharges levied by State and Union which is to be subsumed by GST.</a:t>
            </a:r>
            <a:endParaRPr lang="en-IN" b="1" dirty="0" smtClean="0"/>
          </a:p>
          <a:p>
            <a:pPr>
              <a:buNone/>
            </a:pPr>
            <a:r>
              <a:rPr lang="en-IN" b="1" dirty="0" smtClean="0"/>
              <a:t>- List of goods and services to be taxable or exempted.</a:t>
            </a:r>
            <a:endParaRPr lang="en-IN" b="1" dirty="0" smtClean="0"/>
          </a:p>
          <a:p>
            <a:pPr>
              <a:buNone/>
            </a:pPr>
            <a:r>
              <a:rPr lang="en-IN" b="1" dirty="0" smtClean="0"/>
              <a:t>- Lay down principles regarding levy of GST.</a:t>
            </a:r>
            <a:endParaRPr lang="en-IN" b="1" dirty="0" smtClean="0"/>
          </a:p>
          <a:p>
            <a:pPr>
              <a:buNone/>
            </a:pPr>
            <a:r>
              <a:rPr lang="en-IN" b="1" dirty="0" smtClean="0"/>
              <a:t>- Threshold limit for registration and payment of GST.</a:t>
            </a:r>
            <a:endParaRPr lang="en-IN" b="1" dirty="0" smtClean="0"/>
          </a:p>
          <a:p>
            <a:pPr>
              <a:buNone/>
            </a:pPr>
            <a:r>
              <a:rPr lang="en-IN" b="1" dirty="0" smtClean="0"/>
              <a:t>- Band of Tax Rates for goods and services.</a:t>
            </a:r>
            <a:endParaRPr lang="en-IN" b="1" dirty="0" smtClean="0"/>
          </a:p>
          <a:p>
            <a:pPr>
              <a:buNone/>
            </a:pPr>
            <a:r>
              <a:rPr lang="en-IN" b="1" dirty="0" smtClean="0"/>
              <a:t>- Provision of Special Category States.</a:t>
            </a:r>
            <a:endParaRPr lang="en-IN" b="1" dirty="0" smtClean="0"/>
          </a:p>
          <a:p>
            <a:pPr>
              <a:buNone/>
            </a:pPr>
            <a:r>
              <a:rPr lang="en-IN" b="1" dirty="0" smtClean="0"/>
              <a:t>- Guiding principles and amendments.</a:t>
            </a:r>
            <a:endParaRPr lang="en-IN"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42000"/>
            <a:lum/>
          </a:blip>
          <a:srcRect/>
          <a:stretch>
            <a:fillRect l="-1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0075" y="174588"/>
            <a:ext cx="10515600" cy="781287"/>
          </a:xfrm>
        </p:spPr>
        <p:txBody>
          <a:bodyPr/>
          <a:lstStyle/>
          <a:p>
            <a:r>
              <a:rPr lang="en-IN" b="1" u="sng" dirty="0" smtClean="0">
                <a:latin typeface="Aharoni" pitchFamily="2" charset="-79"/>
                <a:cs typeface="Aharoni" pitchFamily="2" charset="-79"/>
              </a:rPr>
              <a:t>Scope of Supply [Sec 7]</a:t>
            </a:r>
            <a:endParaRPr lang="en-IN" b="1" u="sng" dirty="0">
              <a:latin typeface="Aharoni" pitchFamily="2" charset="-79"/>
              <a:cs typeface="Aharoni" pitchFamily="2" charset="-79"/>
            </a:endParaRPr>
          </a:p>
        </p:txBody>
      </p:sp>
      <p:sp>
        <p:nvSpPr>
          <p:cNvPr id="3" name="Content Placeholder 2"/>
          <p:cNvSpPr>
            <a:spLocks noGrp="1"/>
          </p:cNvSpPr>
          <p:nvPr>
            <p:ph idx="1"/>
          </p:nvPr>
        </p:nvSpPr>
        <p:spPr>
          <a:xfrm>
            <a:off x="495300" y="1033154"/>
            <a:ext cx="11214100" cy="5640778"/>
          </a:xfrm>
        </p:spPr>
        <p:txBody>
          <a:bodyPr>
            <a:normAutofit fontScale="92500" lnSpcReduction="10000"/>
          </a:bodyPr>
          <a:lstStyle/>
          <a:p>
            <a:r>
              <a:rPr lang="en-IN" b="1" dirty="0" smtClean="0"/>
              <a:t>Sale, Transfer, Barter, Exchange, License, Rental, Lease, Disposal</a:t>
            </a:r>
            <a:r>
              <a:rPr lang="en-IN" dirty="0" smtClean="0"/>
              <a:t>, etc. for </a:t>
            </a:r>
            <a:r>
              <a:rPr lang="en-IN" b="1" dirty="0" smtClean="0"/>
              <a:t>consideration</a:t>
            </a:r>
            <a:r>
              <a:rPr lang="en-IN" dirty="0" smtClean="0"/>
              <a:t> in course of </a:t>
            </a:r>
            <a:r>
              <a:rPr lang="en-IN" b="1" dirty="0" smtClean="0"/>
              <a:t>furtherance of business. (1)(a)</a:t>
            </a:r>
            <a:endParaRPr lang="en-IN" b="1" dirty="0" smtClean="0"/>
          </a:p>
          <a:p>
            <a:r>
              <a:rPr lang="en-IN" b="1" dirty="0" smtClean="0"/>
              <a:t>Import of services </a:t>
            </a:r>
            <a:r>
              <a:rPr lang="en-IN" dirty="0" smtClean="0"/>
              <a:t>for </a:t>
            </a:r>
            <a:r>
              <a:rPr lang="en-IN" b="1" dirty="0" smtClean="0"/>
              <a:t>consideration</a:t>
            </a:r>
            <a:r>
              <a:rPr lang="en-IN" dirty="0" smtClean="0"/>
              <a:t> </a:t>
            </a:r>
            <a:r>
              <a:rPr lang="en-IN" b="1" dirty="0" smtClean="0"/>
              <a:t>whether or not in course of furtherance of business. (1)(b)</a:t>
            </a:r>
            <a:endParaRPr lang="en-IN" b="1" dirty="0" smtClean="0"/>
          </a:p>
          <a:p>
            <a:r>
              <a:rPr lang="en-IN" dirty="0" smtClean="0"/>
              <a:t>Specific supply made or agreed to be made </a:t>
            </a:r>
            <a:r>
              <a:rPr lang="en-IN" b="1" dirty="0" smtClean="0"/>
              <a:t>without consideration. (1)(c) </a:t>
            </a:r>
            <a:r>
              <a:rPr lang="en-IN" b="1" dirty="0" err="1" smtClean="0"/>
              <a:t>Sch</a:t>
            </a:r>
            <a:r>
              <a:rPr lang="en-IN" b="1" dirty="0" smtClean="0"/>
              <a:t> I</a:t>
            </a:r>
            <a:endParaRPr lang="en-IN" b="1" dirty="0" smtClean="0"/>
          </a:p>
          <a:p>
            <a:endParaRPr lang="en-IN" b="1" dirty="0" smtClean="0"/>
          </a:p>
          <a:p>
            <a:endParaRPr lang="en-IN" b="1" dirty="0" smtClean="0"/>
          </a:p>
          <a:p>
            <a:endParaRPr lang="en-IN" b="1" dirty="0" smtClean="0"/>
          </a:p>
          <a:p>
            <a:endParaRPr lang="en-IN" b="1" dirty="0" smtClean="0"/>
          </a:p>
          <a:p>
            <a:endParaRPr lang="en-IN" b="1" dirty="0" smtClean="0"/>
          </a:p>
          <a:p>
            <a:endParaRPr lang="en-IN" b="1" dirty="0" smtClean="0"/>
          </a:p>
          <a:p>
            <a:r>
              <a:rPr lang="en-IN" dirty="0" smtClean="0"/>
              <a:t>Activities to be treated as </a:t>
            </a:r>
            <a:r>
              <a:rPr lang="en-IN" b="1" dirty="0" smtClean="0"/>
              <a:t>deemed supply </a:t>
            </a:r>
            <a:r>
              <a:rPr lang="en-IN" dirty="0" smtClean="0"/>
              <a:t>of goods or services. </a:t>
            </a:r>
            <a:r>
              <a:rPr lang="en-IN" b="1" dirty="0" smtClean="0"/>
              <a:t>(1)(d)/</a:t>
            </a:r>
            <a:r>
              <a:rPr lang="en-IN" b="1" dirty="0" err="1" smtClean="0"/>
              <a:t>Sch</a:t>
            </a:r>
            <a:r>
              <a:rPr lang="en-IN" b="1" dirty="0" smtClean="0"/>
              <a:t> II</a:t>
            </a:r>
            <a:endParaRPr lang="en-IN" b="1" dirty="0" smtClean="0"/>
          </a:p>
          <a:p>
            <a:r>
              <a:rPr lang="en-IN" b="1" dirty="0" smtClean="0"/>
              <a:t>Excludes Negative List of Supply [Sec 7(2)] and Schedule III</a:t>
            </a:r>
            <a:endParaRPr lang="en-IN" b="1" dirty="0"/>
          </a:p>
        </p:txBody>
      </p:sp>
      <p:sp>
        <p:nvSpPr>
          <p:cNvPr id="4" name="Rectangle 3"/>
          <p:cNvSpPr/>
          <p:nvPr/>
        </p:nvSpPr>
        <p:spPr>
          <a:xfrm>
            <a:off x="9352042" y="3146136"/>
            <a:ext cx="2429138" cy="24126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b="1" dirty="0" smtClean="0">
                <a:solidFill>
                  <a:schemeClr val="tx1"/>
                </a:solidFill>
              </a:rPr>
              <a:t>Importation of services by a taxable person from a related person or from any of his other establishments outside India, in the course of furtherance of business.</a:t>
            </a:r>
            <a:endParaRPr lang="en-IN" b="1" dirty="0">
              <a:solidFill>
                <a:schemeClr val="tx1"/>
              </a:solidFill>
            </a:endParaRPr>
          </a:p>
        </p:txBody>
      </p:sp>
      <p:sp>
        <p:nvSpPr>
          <p:cNvPr id="5" name="Rectangle 4"/>
          <p:cNvSpPr/>
          <p:nvPr/>
        </p:nvSpPr>
        <p:spPr>
          <a:xfrm>
            <a:off x="647396" y="3143245"/>
            <a:ext cx="1413300" cy="241138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b="1" dirty="0" smtClean="0">
                <a:solidFill>
                  <a:schemeClr val="tx1"/>
                </a:solidFill>
              </a:rPr>
              <a:t>Permanent transfer / disposal of business assets where ITC has been availed on such assets.</a:t>
            </a:r>
            <a:endParaRPr lang="en-IN" b="1" dirty="0">
              <a:solidFill>
                <a:schemeClr val="tx1"/>
              </a:solidFill>
            </a:endParaRPr>
          </a:p>
        </p:txBody>
      </p:sp>
      <p:sp>
        <p:nvSpPr>
          <p:cNvPr id="6" name="Rectangle 5"/>
          <p:cNvSpPr/>
          <p:nvPr/>
        </p:nvSpPr>
        <p:spPr>
          <a:xfrm>
            <a:off x="2351807" y="3143245"/>
            <a:ext cx="2653306" cy="24326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b="1" dirty="0" smtClean="0">
                <a:solidFill>
                  <a:schemeClr val="tx1"/>
                </a:solidFill>
              </a:rPr>
              <a:t>Supply between related or distinct taxable persons, when made in the course of furtherance of business. (Except gift not exceeding Rs. 50,000 in value by employer to employee.</a:t>
            </a:r>
            <a:endParaRPr lang="en-IN" b="1" dirty="0">
              <a:solidFill>
                <a:schemeClr val="tx1"/>
              </a:solidFill>
            </a:endParaRPr>
          </a:p>
        </p:txBody>
      </p:sp>
      <p:sp>
        <p:nvSpPr>
          <p:cNvPr id="7" name="Rectangle 6"/>
          <p:cNvSpPr/>
          <p:nvPr/>
        </p:nvSpPr>
        <p:spPr>
          <a:xfrm>
            <a:off x="5348084" y="3137031"/>
            <a:ext cx="3737874" cy="243886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b="1" dirty="0" smtClean="0">
                <a:solidFill>
                  <a:schemeClr val="tx1"/>
                </a:solidFill>
              </a:rPr>
              <a:t>Supply of goods by </a:t>
            </a:r>
            <a:endParaRPr lang="en-IN" b="1" dirty="0" smtClean="0">
              <a:solidFill>
                <a:schemeClr val="tx1"/>
              </a:solidFill>
            </a:endParaRPr>
          </a:p>
          <a:p>
            <a:pPr marL="342900" indent="-342900" algn="just">
              <a:buAutoNum type="alphaLcParenBoth"/>
            </a:pPr>
            <a:r>
              <a:rPr lang="en-IN" b="1" dirty="0" smtClean="0">
                <a:solidFill>
                  <a:schemeClr val="tx1"/>
                </a:solidFill>
              </a:rPr>
              <a:t>Principal to his agent where agent undertakes to supply such goods on behalf of the principal or</a:t>
            </a:r>
            <a:endParaRPr lang="en-IN" b="1" dirty="0" smtClean="0">
              <a:solidFill>
                <a:schemeClr val="tx1"/>
              </a:solidFill>
            </a:endParaRPr>
          </a:p>
          <a:p>
            <a:pPr marL="342900" indent="-342900" algn="just">
              <a:buAutoNum type="alphaLcParenBoth"/>
            </a:pPr>
            <a:r>
              <a:rPr lang="en-IN" b="1" dirty="0" smtClean="0">
                <a:solidFill>
                  <a:schemeClr val="tx1"/>
                </a:solidFill>
              </a:rPr>
              <a:t>Agent to principal where the agent undertakes to receive such goods on behalf of principal.</a:t>
            </a:r>
            <a:endParaRPr lang="en-IN" b="1"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New Doc 2018-12-19_1.jpg"/>
          <p:cNvPicPr>
            <a:picLocks noGrp="1" noChangeAspect="1"/>
          </p:cNvPicPr>
          <p:nvPr>
            <p:ph idx="1"/>
          </p:nvPr>
        </p:nvPicPr>
        <p:blipFill>
          <a:blip r:embed="rId1"/>
          <a:srcRect l="3354" t="6162" r="3932" b="5135"/>
          <a:stretch>
            <a:fillRect/>
          </a:stretch>
        </p:blipFill>
        <p:spPr>
          <a:xfrm>
            <a:off x="924386" y="720021"/>
            <a:ext cx="10333823" cy="5566479"/>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72000"/>
            <a:lum/>
          </a:blip>
          <a:srcRect/>
          <a:stretch>
            <a:fillRect l="-18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500" y="365125"/>
            <a:ext cx="10985500" cy="917575"/>
          </a:xfrm>
        </p:spPr>
        <p:txBody>
          <a:bodyPr>
            <a:normAutofit fontScale="90000"/>
          </a:bodyPr>
          <a:lstStyle/>
          <a:p>
            <a:pPr algn="ctr"/>
            <a:r>
              <a:rPr lang="en-IN" b="1" dirty="0" smtClean="0">
                <a:latin typeface="Aharoni" pitchFamily="2" charset="-79"/>
                <a:cs typeface="Aharoni" pitchFamily="2" charset="-79"/>
              </a:rPr>
              <a:t>Deemed Supply of goods or services </a:t>
            </a:r>
            <a:r>
              <a:rPr lang="en-IN" sz="2700" b="1" dirty="0" smtClean="0">
                <a:latin typeface="+mn-lt"/>
                <a:cs typeface="Aharoni" pitchFamily="2" charset="-79"/>
              </a:rPr>
              <a:t>(1)(d)</a:t>
            </a:r>
            <a:r>
              <a:rPr lang="en-IN" sz="2700" b="1" dirty="0" err="1" smtClean="0">
                <a:latin typeface="+mn-lt"/>
                <a:cs typeface="Aharoni" pitchFamily="2" charset="-79"/>
              </a:rPr>
              <a:t>Sch</a:t>
            </a:r>
            <a:r>
              <a:rPr lang="en-IN" sz="2700" b="1" dirty="0" smtClean="0">
                <a:latin typeface="+mn-lt"/>
                <a:cs typeface="Aharoni" pitchFamily="2" charset="-79"/>
              </a:rPr>
              <a:t> II</a:t>
            </a:r>
            <a:endParaRPr lang="en-IN" sz="2700" b="1" dirty="0">
              <a:latin typeface="+mn-lt"/>
              <a:cs typeface="Aharoni" pitchFamily="2" charset="-79"/>
            </a:endParaRPr>
          </a:p>
        </p:txBody>
      </p:sp>
      <p:sp>
        <p:nvSpPr>
          <p:cNvPr id="3" name="Content Placeholder 2"/>
          <p:cNvSpPr>
            <a:spLocks noGrp="1"/>
          </p:cNvSpPr>
          <p:nvPr>
            <p:ph idx="1"/>
          </p:nvPr>
        </p:nvSpPr>
        <p:spPr>
          <a:xfrm>
            <a:off x="838200" y="1325583"/>
            <a:ext cx="10515600" cy="4922818"/>
          </a:xfrm>
        </p:spPr>
        <p:txBody>
          <a:bodyPr/>
          <a:lstStyle/>
          <a:p>
            <a:pPr marL="514350" indent="-514350">
              <a:buNone/>
            </a:pPr>
            <a:r>
              <a:rPr lang="en-IN" dirty="0" smtClean="0"/>
              <a:t>1. </a:t>
            </a:r>
            <a:r>
              <a:rPr lang="en-IN" b="1" dirty="0" smtClean="0"/>
              <a:t>Transfer</a:t>
            </a:r>
            <a:endParaRPr lang="en-IN" b="1" dirty="0" smtClean="0"/>
          </a:p>
          <a:p>
            <a:pPr marL="514350" indent="-514350">
              <a:buNone/>
            </a:pPr>
            <a:r>
              <a:rPr lang="en-IN" dirty="0" smtClean="0"/>
              <a:t>	(a) Title in goods</a:t>
            </a:r>
            <a:endParaRPr lang="en-IN" dirty="0" smtClean="0"/>
          </a:p>
          <a:p>
            <a:pPr marL="514350" indent="-514350">
              <a:buNone/>
            </a:pPr>
            <a:r>
              <a:rPr lang="en-IN" dirty="0" smtClean="0"/>
              <a:t>	(b) Transfer of right</a:t>
            </a:r>
            <a:endParaRPr lang="en-IN" dirty="0" smtClean="0"/>
          </a:p>
          <a:p>
            <a:pPr marL="514350" indent="-514350">
              <a:buNone/>
            </a:pPr>
            <a:r>
              <a:rPr lang="en-IN" dirty="0" smtClean="0"/>
              <a:t>	(c) Instalment Sale / Hire Purchase / Financial Lease</a:t>
            </a:r>
            <a:endParaRPr lang="en-IN" dirty="0" smtClean="0"/>
          </a:p>
          <a:p>
            <a:pPr marL="514350" indent="-514350">
              <a:buNone/>
            </a:pPr>
            <a:r>
              <a:rPr lang="en-IN" dirty="0" smtClean="0"/>
              <a:t>2. </a:t>
            </a:r>
            <a:r>
              <a:rPr lang="en-IN" b="1" dirty="0" smtClean="0"/>
              <a:t>Land and Building</a:t>
            </a:r>
            <a:endParaRPr lang="en-IN" b="1" dirty="0" smtClean="0"/>
          </a:p>
          <a:p>
            <a:pPr marL="514350" indent="-514350">
              <a:buNone/>
            </a:pPr>
            <a:r>
              <a:rPr lang="en-IN" dirty="0" smtClean="0"/>
              <a:t>	(a) Any lease, tenancy, easement, license to occupy land</a:t>
            </a:r>
            <a:endParaRPr lang="en-IN" dirty="0" smtClean="0"/>
          </a:p>
          <a:p>
            <a:pPr marL="514350" indent="-514350">
              <a:buNone/>
            </a:pPr>
            <a:r>
              <a:rPr lang="en-IN" dirty="0" smtClean="0"/>
              <a:t>	(b) Any lease of building for business or commerce</a:t>
            </a:r>
            <a:endParaRPr lang="en-IN" dirty="0" smtClean="0"/>
          </a:p>
          <a:p>
            <a:pPr marL="514350" indent="-514350">
              <a:buNone/>
            </a:pPr>
            <a:r>
              <a:rPr lang="en-IN" dirty="0" smtClean="0"/>
              <a:t>3. </a:t>
            </a:r>
            <a:r>
              <a:rPr lang="en-IN" b="1" dirty="0" smtClean="0"/>
              <a:t>Treatment / Process applied to another person’s goods </a:t>
            </a:r>
            <a:endParaRPr lang="en-IN" b="1" dirty="0" smtClean="0"/>
          </a:p>
          <a:p>
            <a:pPr marL="514350" indent="-514350">
              <a:buNone/>
            </a:pPr>
            <a:r>
              <a:rPr lang="en-IN" dirty="0" smtClean="0"/>
              <a:t>	for </a:t>
            </a:r>
            <a:r>
              <a:rPr lang="en-IN" dirty="0" err="1" smtClean="0"/>
              <a:t>eg</a:t>
            </a:r>
            <a:r>
              <a:rPr lang="en-IN" dirty="0" smtClean="0"/>
              <a:t>. Job work performed by a job worker</a:t>
            </a:r>
            <a:endParaRPr lang="en-IN"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72000"/>
            <a:lum/>
          </a:blip>
          <a:srcRect/>
          <a:stretch>
            <a:fillRect l="-21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0200"/>
            <a:ext cx="10515600" cy="6210300"/>
          </a:xfrm>
        </p:spPr>
        <p:txBody>
          <a:bodyPr>
            <a:normAutofit lnSpcReduction="10000"/>
          </a:bodyPr>
          <a:lstStyle/>
          <a:p>
            <a:pPr>
              <a:buNone/>
            </a:pPr>
            <a:r>
              <a:rPr lang="en-IN" dirty="0" smtClean="0"/>
              <a:t>4. </a:t>
            </a:r>
            <a:r>
              <a:rPr lang="en-IN" b="1" dirty="0" smtClean="0"/>
              <a:t>Transfer of Business Assets</a:t>
            </a:r>
            <a:endParaRPr lang="en-IN" b="1" dirty="0" smtClean="0"/>
          </a:p>
          <a:p>
            <a:pPr>
              <a:buNone/>
            </a:pPr>
            <a:r>
              <a:rPr lang="en-IN" dirty="0" smtClean="0"/>
              <a:t>	(a) Transfer or disposal of goods</a:t>
            </a:r>
            <a:endParaRPr lang="en-IN" dirty="0" smtClean="0"/>
          </a:p>
          <a:p>
            <a:pPr>
              <a:buNone/>
            </a:pPr>
            <a:r>
              <a:rPr lang="en-IN" dirty="0" smtClean="0"/>
              <a:t>	(b) Business goods used for personal purpose</a:t>
            </a:r>
            <a:endParaRPr lang="en-IN" dirty="0" smtClean="0"/>
          </a:p>
          <a:p>
            <a:pPr>
              <a:buNone/>
            </a:pPr>
            <a:r>
              <a:rPr lang="en-IN" dirty="0" smtClean="0"/>
              <a:t>	(c) Cessation being a taxable person</a:t>
            </a:r>
            <a:endParaRPr lang="en-IN" dirty="0" smtClean="0"/>
          </a:p>
          <a:p>
            <a:pPr>
              <a:buNone/>
            </a:pPr>
            <a:r>
              <a:rPr lang="en-IN" dirty="0" smtClean="0"/>
              <a:t>5. </a:t>
            </a:r>
            <a:r>
              <a:rPr lang="en-IN" b="1" dirty="0" smtClean="0"/>
              <a:t>Supply of Services</a:t>
            </a:r>
            <a:endParaRPr lang="en-IN" b="1" dirty="0" smtClean="0"/>
          </a:p>
          <a:p>
            <a:pPr>
              <a:buNone/>
            </a:pPr>
            <a:r>
              <a:rPr lang="en-IN" dirty="0" smtClean="0"/>
              <a:t>	(a) Renting of immovable property (except for residence)</a:t>
            </a:r>
            <a:endParaRPr lang="en-IN" dirty="0" smtClean="0"/>
          </a:p>
          <a:p>
            <a:pPr>
              <a:buNone/>
            </a:pPr>
            <a:r>
              <a:rPr lang="en-IN" dirty="0" smtClean="0"/>
              <a:t>	(b) Construction</a:t>
            </a:r>
            <a:endParaRPr lang="en-IN" dirty="0" smtClean="0"/>
          </a:p>
          <a:p>
            <a:pPr>
              <a:buNone/>
            </a:pPr>
            <a:r>
              <a:rPr lang="en-IN" dirty="0" smtClean="0"/>
              <a:t>	(c) Intellectual Property Rights (Temporary transfer, permitting use and enjoyment)</a:t>
            </a:r>
            <a:endParaRPr lang="en-IN" dirty="0" smtClean="0"/>
          </a:p>
          <a:p>
            <a:pPr>
              <a:buNone/>
            </a:pPr>
            <a:r>
              <a:rPr lang="en-IN" dirty="0" smtClean="0"/>
              <a:t>	(d) IT Software (Development, licence to use and sale)</a:t>
            </a:r>
            <a:endParaRPr lang="en-IN" dirty="0" smtClean="0"/>
          </a:p>
          <a:p>
            <a:pPr>
              <a:buNone/>
            </a:pPr>
            <a:r>
              <a:rPr lang="en-IN" dirty="0" smtClean="0"/>
              <a:t>	(e) Agree to refrain from/tolerate/do an act (Demurrage, non-compete agreement for a fee, notice pay)</a:t>
            </a:r>
            <a:endParaRPr lang="en-IN" dirty="0" smtClean="0"/>
          </a:p>
          <a:p>
            <a:pPr>
              <a:buNone/>
            </a:pPr>
            <a:r>
              <a:rPr lang="en-IN" dirty="0" smtClean="0"/>
              <a:t>	(f) Transfer of right to use any goods</a:t>
            </a:r>
            <a:endParaRPr lang="en-IN"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82000"/>
            <a:lum/>
          </a:blip>
          <a:srcRect/>
          <a:stretch>
            <a:fillRect l="-17000" r="-1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04900"/>
            <a:ext cx="10515600" cy="5072063"/>
          </a:xfrm>
        </p:spPr>
        <p:txBody>
          <a:bodyPr/>
          <a:lstStyle/>
          <a:p>
            <a:pPr>
              <a:buNone/>
            </a:pPr>
            <a:r>
              <a:rPr lang="en-IN" dirty="0" smtClean="0"/>
              <a:t>6. </a:t>
            </a:r>
            <a:r>
              <a:rPr lang="en-IN" b="1" dirty="0" smtClean="0"/>
              <a:t>Composite Supplies</a:t>
            </a:r>
            <a:endParaRPr lang="en-IN" b="1" dirty="0" smtClean="0"/>
          </a:p>
          <a:p>
            <a:pPr>
              <a:buNone/>
            </a:pPr>
            <a:r>
              <a:rPr lang="en-IN" dirty="0" smtClean="0"/>
              <a:t>	(a) Works Contract</a:t>
            </a:r>
            <a:endParaRPr lang="en-IN" dirty="0" smtClean="0"/>
          </a:p>
          <a:p>
            <a:pPr>
              <a:buNone/>
            </a:pPr>
            <a:r>
              <a:rPr lang="en-IN" dirty="0" smtClean="0"/>
              <a:t>	(b) Supply of food or any article for human consumption or any drink</a:t>
            </a:r>
            <a:endParaRPr lang="en-IN" dirty="0" smtClean="0"/>
          </a:p>
          <a:p>
            <a:pPr>
              <a:buNone/>
            </a:pPr>
            <a:r>
              <a:rPr lang="en-IN" dirty="0" smtClean="0"/>
              <a:t>7. </a:t>
            </a:r>
            <a:r>
              <a:rPr lang="en-IN" b="1" dirty="0" smtClean="0"/>
              <a:t>Supply of goods by AOP/BOI to its member</a:t>
            </a:r>
            <a:endParaRPr lang="en-IN"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5"/>
            <a:ext cx="11569700" cy="1325563"/>
          </a:xfrm>
        </p:spPr>
        <p:txBody>
          <a:bodyPr>
            <a:normAutofit/>
          </a:bodyPr>
          <a:lstStyle/>
          <a:p>
            <a:r>
              <a:rPr lang="en-IN" altLang="en-US" b="1" dirty="0"/>
              <a:t>Items not covered under GST (non - taxable</a:t>
            </a:r>
            <a:r>
              <a:rPr lang="en-IN" altLang="en-US" b="1" dirty="0" smtClean="0"/>
              <a:t>) </a:t>
            </a:r>
            <a:r>
              <a:rPr lang="en-IN" altLang="en-US" sz="2000" b="1" dirty="0" smtClean="0"/>
              <a:t>7(2)(a)/</a:t>
            </a:r>
            <a:r>
              <a:rPr lang="en-IN" altLang="en-US" sz="2000" b="1" dirty="0" err="1" smtClean="0"/>
              <a:t>Sch</a:t>
            </a:r>
            <a:r>
              <a:rPr lang="en-IN" altLang="en-US" sz="2000" b="1" dirty="0" smtClean="0"/>
              <a:t> III</a:t>
            </a:r>
            <a:br>
              <a:rPr lang="en-IN" altLang="en-US" b="1" dirty="0"/>
            </a:br>
            <a:r>
              <a:rPr lang="en-IN" altLang="en-US" sz="1600" dirty="0"/>
              <a:t>GST is not applicable on following goods and services. They are classified under Schedule III of GST Act as “ Neither goods nor services”</a:t>
            </a:r>
            <a:endParaRPr lang="en-IN" altLang="en-US" sz="1600" dirty="0"/>
          </a:p>
        </p:txBody>
      </p:sp>
      <p:sp>
        <p:nvSpPr>
          <p:cNvPr id="3" name="Content Placeholder 2"/>
          <p:cNvSpPr>
            <a:spLocks noGrp="1"/>
          </p:cNvSpPr>
          <p:nvPr>
            <p:ph sz="half" idx="1"/>
          </p:nvPr>
        </p:nvSpPr>
        <p:spPr>
          <a:xfrm>
            <a:off x="838200" y="1825625"/>
            <a:ext cx="7484745" cy="4455160"/>
          </a:xfrm>
          <a:solidFill>
            <a:schemeClr val="accent4">
              <a:lumMod val="60000"/>
              <a:lumOff val="40000"/>
            </a:schemeClr>
          </a:solidFill>
          <a:ln w="28575">
            <a:solidFill>
              <a:schemeClr val="tx1"/>
            </a:solidFill>
          </a:ln>
        </p:spPr>
        <p:txBody>
          <a:bodyPr>
            <a:normAutofit fontScale="87500" lnSpcReduction="10000"/>
          </a:bodyPr>
          <a:lstStyle/>
          <a:p>
            <a:pPr marL="514350" indent="-514350">
              <a:buFont typeface="+mj-lt"/>
              <a:buAutoNum type="arabicPeriod"/>
            </a:pPr>
            <a:r>
              <a:rPr lang="en-IN" altLang="en-US">
                <a:solidFill>
                  <a:srgbClr val="002060"/>
                </a:solidFill>
              </a:rPr>
              <a:t>Services by an employee to the employer in relation to employment.</a:t>
            </a:r>
            <a:endParaRPr lang="en-IN" altLang="en-US">
              <a:solidFill>
                <a:srgbClr val="002060"/>
              </a:solidFill>
            </a:endParaRPr>
          </a:p>
          <a:p>
            <a:pPr marL="514350" indent="-514350">
              <a:buFont typeface="+mj-lt"/>
              <a:buAutoNum type="arabicPeriod"/>
            </a:pPr>
            <a:r>
              <a:rPr lang="en-IN" altLang="en-US">
                <a:solidFill>
                  <a:srgbClr val="002060"/>
                </a:solidFill>
              </a:rPr>
              <a:t>Court/Tribunal Services including District Courts, High Courts and the Supreme Court.</a:t>
            </a:r>
            <a:endParaRPr lang="en-IN" altLang="en-US">
              <a:solidFill>
                <a:srgbClr val="002060"/>
              </a:solidFill>
            </a:endParaRPr>
          </a:p>
          <a:p>
            <a:pPr marL="514350" indent="-514350">
              <a:buFont typeface="+mj-lt"/>
              <a:buAutoNum type="arabicPeriod"/>
            </a:pPr>
            <a:r>
              <a:rPr lang="en-IN" altLang="en-US">
                <a:solidFill>
                  <a:srgbClr val="002060"/>
                </a:solidFill>
              </a:rPr>
              <a:t>Duties performed by </a:t>
            </a:r>
            <a:endParaRPr lang="en-IN" altLang="en-US">
              <a:solidFill>
                <a:srgbClr val="002060"/>
              </a:solidFill>
            </a:endParaRPr>
          </a:p>
          <a:p>
            <a:pPr>
              <a:buFont typeface="Wingdings" panose="05000000000000000000" charset="0"/>
              <a:buChar char="ü"/>
            </a:pPr>
            <a:r>
              <a:rPr lang="en-IN" altLang="en-US">
                <a:solidFill>
                  <a:srgbClr val="002060"/>
                </a:solidFill>
              </a:rPr>
              <a:t>       Members of Parliament,State Legislature, Panchayats, Municipalities and other local authorities.</a:t>
            </a:r>
            <a:endParaRPr lang="en-IN" altLang="en-US">
              <a:solidFill>
                <a:srgbClr val="002060"/>
              </a:solidFill>
            </a:endParaRPr>
          </a:p>
          <a:p>
            <a:pPr>
              <a:buFont typeface="Wingdings" panose="05000000000000000000" charset="0"/>
              <a:buChar char="ü"/>
            </a:pPr>
            <a:r>
              <a:rPr lang="en-IN" altLang="en-US">
                <a:solidFill>
                  <a:srgbClr val="002060"/>
                </a:solidFill>
              </a:rPr>
              <a:t>       Person holding post under the provisions of the 	Constitution.</a:t>
            </a:r>
            <a:endParaRPr lang="en-IN" altLang="en-US">
              <a:solidFill>
                <a:srgbClr val="002060"/>
              </a:solidFill>
            </a:endParaRPr>
          </a:p>
          <a:p>
            <a:pPr>
              <a:buFont typeface="Wingdings" panose="05000000000000000000" charset="0"/>
              <a:buChar char="ü"/>
            </a:pPr>
            <a:r>
              <a:rPr lang="en-IN" altLang="en-US">
                <a:solidFill>
                  <a:srgbClr val="002060"/>
                </a:solidFill>
              </a:rPr>
              <a:t>       Chairperson/Member/Director in a body established by the govt or local autority and who is not employee of the same.</a:t>
            </a:r>
            <a:endParaRPr lang="en-IN" altLang="en-US">
              <a:solidFill>
                <a:srgbClr val="002060"/>
              </a:solidFill>
            </a:endParaRPr>
          </a:p>
          <a:p>
            <a:pPr marL="0" indent="0">
              <a:buNone/>
            </a:pPr>
            <a:endParaRPr lang="en-IN" altLang="en-US">
              <a:solidFill>
                <a:srgbClr val="002060"/>
              </a:solidFill>
            </a:endParaRPr>
          </a:p>
        </p:txBody>
      </p:sp>
      <p:pic>
        <p:nvPicPr>
          <p:cNvPr id="4" name="Content Placeholder 3" descr="kak-motivaciqta-idva-ot-vduhnovenieto-nsr.bg_"/>
          <p:cNvPicPr>
            <a:picLocks noGrp="1" noChangeAspect="1"/>
          </p:cNvPicPr>
          <p:nvPr>
            <p:ph sz="half" idx="2"/>
          </p:nvPr>
        </p:nvPicPr>
        <p:blipFill>
          <a:blip r:embed="rId1" cstate="print"/>
          <a:stretch>
            <a:fillRect/>
          </a:stretch>
        </p:blipFill>
        <p:spPr>
          <a:xfrm>
            <a:off x="8614410" y="1691005"/>
            <a:ext cx="1522730" cy="1216025"/>
          </a:xfrm>
          <a:prstGeom prst="rect">
            <a:avLst/>
          </a:prstGeom>
        </p:spPr>
      </p:pic>
      <p:pic>
        <p:nvPicPr>
          <p:cNvPr id="6" name="Picture 5" descr="scales-36417_960_720"/>
          <p:cNvPicPr>
            <a:picLocks noChangeAspect="1"/>
          </p:cNvPicPr>
          <p:nvPr/>
        </p:nvPicPr>
        <p:blipFill>
          <a:blip r:embed="rId2" cstate="print"/>
          <a:stretch>
            <a:fillRect/>
          </a:stretch>
        </p:blipFill>
        <p:spPr>
          <a:xfrm>
            <a:off x="10516870" y="2286000"/>
            <a:ext cx="1341120" cy="1343025"/>
          </a:xfrm>
          <a:prstGeom prst="rect">
            <a:avLst/>
          </a:prstGeom>
        </p:spPr>
      </p:pic>
      <p:pic>
        <p:nvPicPr>
          <p:cNvPr id="7" name="Picture 6" descr="logo"/>
          <p:cNvPicPr>
            <a:picLocks noChangeAspect="1"/>
          </p:cNvPicPr>
          <p:nvPr/>
        </p:nvPicPr>
        <p:blipFill>
          <a:blip r:embed="rId3" cstate="print"/>
          <a:stretch>
            <a:fillRect/>
          </a:stretch>
        </p:blipFill>
        <p:spPr>
          <a:xfrm>
            <a:off x="8614410" y="2941955"/>
            <a:ext cx="1522095" cy="1979295"/>
          </a:xfrm>
          <a:prstGeom prst="rect">
            <a:avLst/>
          </a:prstGeom>
        </p:spPr>
      </p:pic>
      <p:pic>
        <p:nvPicPr>
          <p:cNvPr id="8" name="Picture 7" descr="Abdulkalam-Dream-Association"/>
          <p:cNvPicPr>
            <a:picLocks noChangeAspect="1"/>
          </p:cNvPicPr>
          <p:nvPr/>
        </p:nvPicPr>
        <p:blipFill>
          <a:blip r:embed="rId4"/>
          <a:stretch>
            <a:fillRect/>
          </a:stretch>
        </p:blipFill>
        <p:spPr>
          <a:xfrm>
            <a:off x="10516870" y="4029075"/>
            <a:ext cx="1341755" cy="1680210"/>
          </a:xfrm>
          <a:prstGeom prst="rect">
            <a:avLst/>
          </a:prstGeom>
        </p:spPr>
      </p:pic>
      <p:pic>
        <p:nvPicPr>
          <p:cNvPr id="9" name="Picture 8" descr="1200px-University_of_Mumbai_coat_of_arms.svg"/>
          <p:cNvPicPr>
            <a:picLocks noChangeAspect="1"/>
          </p:cNvPicPr>
          <p:nvPr/>
        </p:nvPicPr>
        <p:blipFill>
          <a:blip r:embed="rId5" cstate="print"/>
          <a:stretch>
            <a:fillRect/>
          </a:stretch>
        </p:blipFill>
        <p:spPr>
          <a:xfrm>
            <a:off x="8614410" y="5022850"/>
            <a:ext cx="1523365" cy="149987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17855"/>
            <a:ext cx="10515600" cy="4411345"/>
          </a:xfrm>
        </p:spPr>
        <p:txBody>
          <a:bodyPr/>
          <a:lstStyle/>
          <a:p>
            <a:pPr algn="ctr"/>
            <a:r>
              <a:rPr lang="en-IN" altLang="en-US" sz="9600" b="1"/>
              <a:t>Introduction to Goods and Services Tax (GST)</a:t>
            </a:r>
            <a:endParaRPr lang="en-IN" altLang="en-US" sz="9600" b="1"/>
          </a:p>
        </p:txBody>
      </p:sp>
      <p:sp>
        <p:nvSpPr>
          <p:cNvPr id="4" name="Text Box 3"/>
          <p:cNvSpPr txBox="1"/>
          <p:nvPr/>
        </p:nvSpPr>
        <p:spPr>
          <a:xfrm>
            <a:off x="471805" y="5670550"/>
            <a:ext cx="2377440" cy="645160"/>
          </a:xfrm>
          <a:prstGeom prst="rect">
            <a:avLst/>
          </a:prstGeom>
          <a:noFill/>
        </p:spPr>
        <p:txBody>
          <a:bodyPr wrap="square" rtlCol="0">
            <a:spAutoFit/>
          </a:bodyPr>
          <a:lstStyle/>
          <a:p>
            <a:r>
              <a:rPr lang="en-IN" altLang="en-US" b="1"/>
              <a:t>- Krishnan R</a:t>
            </a:r>
            <a:endParaRPr lang="en-IN" altLang="en-US" b="1"/>
          </a:p>
          <a:p>
            <a:r>
              <a:rPr lang="en-IN" altLang="en-US" b="1"/>
              <a:t>SIES ASC, Sion (W)</a:t>
            </a:r>
            <a:endParaRPr lang="en-IN" altLang="en-US" b="1"/>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a:xfrm>
            <a:off x="838200" y="1478915"/>
            <a:ext cx="7658735" cy="3900170"/>
          </a:xfrm>
          <a:solidFill>
            <a:schemeClr val="accent4">
              <a:lumMod val="60000"/>
              <a:lumOff val="40000"/>
            </a:schemeClr>
          </a:solidFill>
          <a:ln w="28575">
            <a:solidFill>
              <a:schemeClr val="tx1"/>
            </a:solidFill>
          </a:ln>
        </p:spPr>
        <p:txBody>
          <a:bodyPr>
            <a:normAutofit/>
          </a:bodyPr>
          <a:lstStyle/>
          <a:p>
            <a:pPr marL="0" indent="0">
              <a:buFont typeface="+mj-lt"/>
              <a:buNone/>
            </a:pPr>
            <a:r>
              <a:rPr lang="en-IN" altLang="en-US">
                <a:solidFill>
                  <a:srgbClr val="002060"/>
                </a:solidFill>
              </a:rPr>
              <a:t>4.   </a:t>
            </a:r>
            <a:r>
              <a:rPr lang="en-IN" altLang="en-US" sz="2400">
                <a:solidFill>
                  <a:srgbClr val="002060"/>
                </a:solidFill>
              </a:rPr>
              <a:t>Services of funeral, burial, crematorium or mortuary including transportation of the deceased.</a:t>
            </a:r>
            <a:endParaRPr lang="en-IN" altLang="en-US" sz="2400">
              <a:solidFill>
                <a:srgbClr val="002060"/>
              </a:solidFill>
            </a:endParaRPr>
          </a:p>
          <a:p>
            <a:pPr marL="514350" indent="-514350">
              <a:buFont typeface="+mj-lt"/>
              <a:buAutoNum type="arabicPeriod" startAt="5"/>
            </a:pPr>
            <a:r>
              <a:rPr lang="en-IN" altLang="en-US" sz="2400">
                <a:solidFill>
                  <a:srgbClr val="002060"/>
                </a:solidFill>
              </a:rPr>
              <a:t>Sale of land and sale of building</a:t>
            </a:r>
            <a:endParaRPr lang="en-IN" altLang="en-US" sz="2400">
              <a:solidFill>
                <a:srgbClr val="002060"/>
              </a:solidFill>
            </a:endParaRPr>
          </a:p>
          <a:p>
            <a:pPr marL="514350" indent="-514350">
              <a:buFont typeface="+mj-lt"/>
              <a:buAutoNum type="arabicPeriod" startAt="6"/>
            </a:pPr>
            <a:r>
              <a:rPr lang="en-IN" altLang="en-US" sz="2400">
                <a:solidFill>
                  <a:srgbClr val="002060"/>
                </a:solidFill>
              </a:rPr>
              <a:t>Actionable claims like book debts, bill of exchange, promissory note other than lottery, betting and gambling.</a:t>
            </a:r>
            <a:endParaRPr lang="en-IN" altLang="en-US">
              <a:solidFill>
                <a:srgbClr val="002060"/>
              </a:solidFill>
            </a:endParaRPr>
          </a:p>
          <a:p>
            <a:pPr marL="0" indent="0">
              <a:buNone/>
            </a:pPr>
            <a:r>
              <a:rPr lang="en-IN" altLang="en-US" sz="2000">
                <a:solidFill>
                  <a:srgbClr val="00B050"/>
                </a:solidFill>
              </a:rPr>
              <a:t>* Actionable claims are neither goods nor services but they are something in liue of money.</a:t>
            </a:r>
            <a:endParaRPr lang="en-IN" altLang="en-US" sz="2000">
              <a:solidFill>
                <a:srgbClr val="00B050"/>
              </a:solidFill>
            </a:endParaRPr>
          </a:p>
          <a:p>
            <a:pPr marL="0" indent="0">
              <a:buNone/>
            </a:pPr>
            <a:r>
              <a:rPr lang="en-IN" altLang="en-US" sz="2000">
                <a:solidFill>
                  <a:srgbClr val="00B050"/>
                </a:solidFill>
              </a:rPr>
              <a:t>* Lottery, betting and gambling attract 28% GST</a:t>
            </a:r>
            <a:endParaRPr lang="en-IN" altLang="en-US" sz="2000">
              <a:solidFill>
                <a:srgbClr val="00B050"/>
              </a:solidFill>
            </a:endParaRPr>
          </a:p>
        </p:txBody>
      </p:sp>
      <p:pic>
        <p:nvPicPr>
          <p:cNvPr id="2" name="Content Placeholder 1" descr="Halloween_Zombie_Coffin_PNG_Picture"/>
          <p:cNvPicPr>
            <a:picLocks noGrp="1" noChangeAspect="1"/>
          </p:cNvPicPr>
          <p:nvPr>
            <p:ph sz="half" idx="2"/>
          </p:nvPr>
        </p:nvPicPr>
        <p:blipFill>
          <a:blip r:embed="rId1" cstate="print"/>
          <a:stretch>
            <a:fillRect/>
          </a:stretch>
        </p:blipFill>
        <p:spPr>
          <a:xfrm>
            <a:off x="8496935" y="1094105"/>
            <a:ext cx="2235200" cy="1273810"/>
          </a:xfrm>
          <a:prstGeom prst="rect">
            <a:avLst/>
          </a:prstGeom>
        </p:spPr>
      </p:pic>
      <p:pic>
        <p:nvPicPr>
          <p:cNvPr id="5" name="Picture 4" descr="House"/>
          <p:cNvPicPr>
            <a:picLocks noChangeAspect="1"/>
          </p:cNvPicPr>
          <p:nvPr/>
        </p:nvPicPr>
        <p:blipFill>
          <a:blip r:embed="rId2" cstate="print"/>
          <a:stretch>
            <a:fillRect/>
          </a:stretch>
        </p:blipFill>
        <p:spPr>
          <a:xfrm>
            <a:off x="9904095" y="2599690"/>
            <a:ext cx="2181225" cy="1041400"/>
          </a:xfrm>
          <a:prstGeom prst="rect">
            <a:avLst/>
          </a:prstGeom>
        </p:spPr>
      </p:pic>
      <p:pic>
        <p:nvPicPr>
          <p:cNvPr id="6" name="Picture 5" descr="mu_pe_06_mc_001"/>
          <p:cNvPicPr>
            <a:picLocks noChangeAspect="1"/>
          </p:cNvPicPr>
          <p:nvPr/>
        </p:nvPicPr>
        <p:blipFill>
          <a:blip r:embed="rId3"/>
          <a:stretch>
            <a:fillRect/>
          </a:stretch>
        </p:blipFill>
        <p:spPr>
          <a:xfrm>
            <a:off x="8546465" y="4094480"/>
            <a:ext cx="2235835" cy="128460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altLang="en-US" sz="3200" b="1"/>
              <a:t>Apart from Schedule III, GST is not applicable on the following:</a:t>
            </a:r>
            <a:br>
              <a:rPr lang="en-IN" altLang="en-US" sz="3200" b="1"/>
            </a:br>
            <a:r>
              <a:rPr lang="en-IN" altLang="en-US" sz="2400" b="1"/>
              <a:t>*Basically, these goods are beyond the scope of GST</a:t>
            </a:r>
            <a:endParaRPr lang="en-IN" altLang="en-US" sz="2400" b="1"/>
          </a:p>
        </p:txBody>
      </p:sp>
      <p:sp>
        <p:nvSpPr>
          <p:cNvPr id="3" name="Content Placeholder 2"/>
          <p:cNvSpPr>
            <a:spLocks noGrp="1"/>
          </p:cNvSpPr>
          <p:nvPr>
            <p:ph sz="half" idx="1"/>
          </p:nvPr>
        </p:nvSpPr>
        <p:spPr>
          <a:xfrm>
            <a:off x="838200" y="1825625"/>
            <a:ext cx="7719060" cy="3837305"/>
          </a:xfrm>
          <a:solidFill>
            <a:schemeClr val="accent4">
              <a:lumMod val="60000"/>
              <a:lumOff val="40000"/>
            </a:schemeClr>
          </a:solidFill>
          <a:ln w="28575">
            <a:solidFill>
              <a:srgbClr val="000066"/>
            </a:solidFill>
          </a:ln>
        </p:spPr>
        <p:txBody>
          <a:bodyPr/>
          <a:lstStyle/>
          <a:p>
            <a:pPr marL="0" indent="0">
              <a:buNone/>
            </a:pPr>
            <a:r>
              <a:rPr lang="en-IN" altLang="en-US" sz="2400" b="1">
                <a:solidFill>
                  <a:schemeClr val="accent5">
                    <a:lumMod val="50000"/>
                  </a:schemeClr>
                </a:solidFill>
              </a:rPr>
              <a:t>Petroleum Products</a:t>
            </a:r>
            <a:endParaRPr lang="en-IN" altLang="en-US" sz="2400">
              <a:solidFill>
                <a:schemeClr val="accent5">
                  <a:lumMod val="50000"/>
                </a:schemeClr>
              </a:solidFill>
            </a:endParaRPr>
          </a:p>
          <a:p>
            <a:pPr marL="0" indent="0">
              <a:buNone/>
            </a:pPr>
            <a:r>
              <a:rPr lang="en-IN" altLang="en-US" sz="2400">
                <a:solidFill>
                  <a:schemeClr val="accent5">
                    <a:lumMod val="50000"/>
                  </a:schemeClr>
                </a:solidFill>
              </a:rPr>
              <a:t>Tax on Petroleum Crude/HIgh Speed Diesel/Motor Spirit/Natural Gas/Aviation Turbine Fuel. Same previous rule of VAT/CST and Excise is being followed by states.</a:t>
            </a:r>
            <a:endParaRPr lang="en-IN" altLang="en-US" sz="2400">
              <a:solidFill>
                <a:schemeClr val="accent5">
                  <a:lumMod val="50000"/>
                </a:schemeClr>
              </a:solidFill>
            </a:endParaRPr>
          </a:p>
          <a:p>
            <a:pPr marL="0" indent="0">
              <a:buNone/>
            </a:pPr>
            <a:endParaRPr lang="en-IN" altLang="en-US" sz="2400">
              <a:solidFill>
                <a:schemeClr val="accent5">
                  <a:lumMod val="50000"/>
                </a:schemeClr>
              </a:solidFill>
            </a:endParaRPr>
          </a:p>
          <a:p>
            <a:pPr marL="0" indent="0">
              <a:buNone/>
            </a:pPr>
            <a:r>
              <a:rPr lang="en-IN" altLang="en-US" sz="2400" b="1">
                <a:solidFill>
                  <a:schemeClr val="accent5">
                    <a:lumMod val="50000"/>
                  </a:schemeClr>
                </a:solidFill>
              </a:rPr>
              <a:t>Alcohol</a:t>
            </a:r>
            <a:endParaRPr lang="en-IN" altLang="en-US" sz="2400">
              <a:solidFill>
                <a:schemeClr val="accent5">
                  <a:lumMod val="50000"/>
                </a:schemeClr>
              </a:solidFill>
            </a:endParaRPr>
          </a:p>
          <a:p>
            <a:pPr marL="0" indent="0">
              <a:buNone/>
            </a:pPr>
            <a:r>
              <a:rPr lang="en-IN" altLang="en-US" sz="2400">
                <a:solidFill>
                  <a:schemeClr val="accent5">
                    <a:lumMod val="50000"/>
                  </a:schemeClr>
                </a:solidFill>
              </a:rPr>
              <a:t>Liquor for human consumption. </a:t>
            </a:r>
            <a:r>
              <a:rPr lang="en-IN" altLang="en-US" sz="2400">
                <a:solidFill>
                  <a:schemeClr val="accent5">
                    <a:lumMod val="50000"/>
                  </a:schemeClr>
                </a:solidFill>
                <a:sym typeface="+mn-ea"/>
              </a:rPr>
              <a:t>Same previous rule of VAT/CST and Excise is being followed by states.</a:t>
            </a:r>
            <a:endParaRPr lang="en-IN" altLang="en-US" sz="2400">
              <a:solidFill>
                <a:schemeClr val="accent5">
                  <a:lumMod val="50000"/>
                </a:schemeClr>
              </a:solidFill>
              <a:sym typeface="+mn-ea"/>
            </a:endParaRPr>
          </a:p>
        </p:txBody>
      </p:sp>
      <p:pic>
        <p:nvPicPr>
          <p:cNvPr id="4" name="Content Placeholder 3" descr="alcohol"/>
          <p:cNvPicPr>
            <a:picLocks noGrp="1" noChangeAspect="1"/>
          </p:cNvPicPr>
          <p:nvPr>
            <p:ph sz="half" idx="2"/>
          </p:nvPr>
        </p:nvPicPr>
        <p:blipFill>
          <a:blip r:embed="rId1" cstate="print"/>
          <a:stretch>
            <a:fillRect/>
          </a:stretch>
        </p:blipFill>
        <p:spPr>
          <a:xfrm>
            <a:off x="8769350" y="4627245"/>
            <a:ext cx="3197225" cy="2095500"/>
          </a:xfrm>
          <a:prstGeom prst="rect">
            <a:avLst/>
          </a:prstGeom>
        </p:spPr>
      </p:pic>
      <p:pic>
        <p:nvPicPr>
          <p:cNvPr id="5" name="Picture 4" descr="HP-Petrol-Pump"/>
          <p:cNvPicPr>
            <a:picLocks noChangeAspect="1"/>
          </p:cNvPicPr>
          <p:nvPr/>
        </p:nvPicPr>
        <p:blipFill>
          <a:blip r:embed="rId2"/>
          <a:stretch>
            <a:fillRect/>
          </a:stretch>
        </p:blipFill>
        <p:spPr>
          <a:xfrm>
            <a:off x="8769350" y="1353820"/>
            <a:ext cx="3197225" cy="1642745"/>
          </a:xfrm>
          <a:prstGeom prst="rect">
            <a:avLst/>
          </a:prstGeom>
        </p:spPr>
      </p:pic>
      <p:pic>
        <p:nvPicPr>
          <p:cNvPr id="6" name="Picture 5" descr="ATF_16X9_2926_356"/>
          <p:cNvPicPr>
            <a:picLocks noChangeAspect="1"/>
          </p:cNvPicPr>
          <p:nvPr/>
        </p:nvPicPr>
        <p:blipFill>
          <a:blip r:embed="rId3"/>
          <a:stretch>
            <a:fillRect/>
          </a:stretch>
        </p:blipFill>
        <p:spPr>
          <a:xfrm>
            <a:off x="8769350" y="3112135"/>
            <a:ext cx="3197225" cy="139890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97840"/>
          </a:xfrm>
        </p:spPr>
        <p:txBody>
          <a:bodyPr>
            <a:normAutofit fontScale="90000"/>
          </a:bodyPr>
          <a:lstStyle/>
          <a:p>
            <a:pPr algn="ctr"/>
            <a:r>
              <a:rPr lang="en-IN" altLang="en-US" b="1"/>
              <a:t>Goods Exempted under GST - NIL Rated</a:t>
            </a:r>
            <a:endParaRPr lang="en-IN" altLang="en-US" b="1"/>
          </a:p>
        </p:txBody>
      </p:sp>
      <p:sp>
        <p:nvSpPr>
          <p:cNvPr id="4" name="Content Placeholder 3"/>
          <p:cNvSpPr>
            <a:spLocks noGrp="1"/>
          </p:cNvSpPr>
          <p:nvPr>
            <p:ph sz="half" idx="2"/>
          </p:nvPr>
        </p:nvSpPr>
        <p:spPr/>
        <p:txBody>
          <a:bodyPr/>
          <a:lstStyle/>
          <a:p>
            <a:endParaRPr lang="en-US"/>
          </a:p>
        </p:txBody>
      </p:sp>
      <p:pic>
        <p:nvPicPr>
          <p:cNvPr id="5" name="Content Placeholder 4" descr="imageedit_2_3474494621"/>
          <p:cNvPicPr>
            <a:picLocks noGrp="1" noChangeAspect="1"/>
          </p:cNvPicPr>
          <p:nvPr>
            <p:ph sz="half" idx="1"/>
          </p:nvPr>
        </p:nvPicPr>
        <p:blipFill>
          <a:blip r:embed="rId1"/>
          <a:srcRect t="9754" b="46869"/>
          <a:stretch>
            <a:fillRect/>
          </a:stretch>
        </p:blipFill>
        <p:spPr>
          <a:xfrm>
            <a:off x="3418205" y="1035685"/>
            <a:ext cx="5355590" cy="54483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Content Placeholder 4" descr="imageedit_2_3474494621"/>
          <p:cNvPicPr>
            <a:picLocks noGrp="1" noChangeAspect="1"/>
          </p:cNvPicPr>
          <p:nvPr>
            <p:ph sz="half" idx="1"/>
          </p:nvPr>
        </p:nvPicPr>
        <p:blipFill>
          <a:blip r:embed="rId1"/>
          <a:srcRect t="52708"/>
          <a:stretch>
            <a:fillRect/>
          </a:stretch>
        </p:blipFill>
        <p:spPr>
          <a:xfrm>
            <a:off x="3323590" y="450850"/>
            <a:ext cx="5594985" cy="59563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46000"/>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582295"/>
          </a:xfrm>
        </p:spPr>
        <p:txBody>
          <a:bodyPr>
            <a:normAutofit fontScale="90000"/>
          </a:bodyPr>
          <a:lstStyle/>
          <a:p>
            <a:pPr algn="ctr"/>
            <a:r>
              <a:rPr lang="en-IN" altLang="en-US" b="1"/>
              <a:t>Services Exempted under GST - NIL Rated</a:t>
            </a:r>
            <a:endParaRPr lang="en-IN" altLang="en-US" b="1"/>
          </a:p>
        </p:txBody>
      </p:sp>
      <p:sp>
        <p:nvSpPr>
          <p:cNvPr id="3" name="Content Placeholder 2"/>
          <p:cNvSpPr>
            <a:spLocks noGrp="1"/>
          </p:cNvSpPr>
          <p:nvPr>
            <p:ph sz="half" idx="1"/>
          </p:nvPr>
        </p:nvSpPr>
        <p:spPr>
          <a:xfrm>
            <a:off x="838200" y="860425"/>
            <a:ext cx="10289540" cy="5594985"/>
          </a:xfrm>
        </p:spPr>
        <p:txBody>
          <a:bodyPr>
            <a:normAutofit fontScale="87500" lnSpcReduction="20000"/>
          </a:bodyPr>
          <a:lstStyle/>
          <a:p>
            <a:pPr marL="457200" indent="-457200">
              <a:buFont typeface="+mj-lt"/>
              <a:buAutoNum type="romanLcPeriod"/>
            </a:pPr>
            <a:r>
              <a:rPr lang="en-IN" altLang="en-US" dirty="0"/>
              <a:t>Govt/Local Authority services except Post Office services provided to a person other than govt, services in relation to aircraft or a </a:t>
            </a:r>
            <a:r>
              <a:rPr lang="en-IN" altLang="en-US" dirty="0" smtClean="0"/>
              <a:t>vessel inside </a:t>
            </a:r>
            <a:r>
              <a:rPr lang="en-IN" altLang="en-US" dirty="0"/>
              <a:t>or outside an airport or port, transport of goods or passengers.</a:t>
            </a:r>
            <a:endParaRPr lang="en-IN" altLang="en-US" dirty="0"/>
          </a:p>
          <a:p>
            <a:pPr marL="457200" indent="-457200">
              <a:buFont typeface="+mj-lt"/>
              <a:buAutoNum type="romanLcPeriod"/>
            </a:pPr>
            <a:r>
              <a:rPr lang="en-IN" altLang="en-US" dirty="0"/>
              <a:t>RBI</a:t>
            </a:r>
            <a:endParaRPr lang="en-IN" altLang="en-US" dirty="0"/>
          </a:p>
          <a:p>
            <a:pPr marL="457200" indent="-457200">
              <a:buFont typeface="+mj-lt"/>
              <a:buAutoNum type="romanLcPeriod"/>
            </a:pPr>
            <a:r>
              <a:rPr lang="en-IN" altLang="en-US" dirty="0" smtClean="0"/>
              <a:t>Foreign </a:t>
            </a:r>
            <a:r>
              <a:rPr lang="en-IN" altLang="en-US" dirty="0"/>
              <a:t>Diplomatic Mission located in </a:t>
            </a:r>
            <a:r>
              <a:rPr lang="en-IN" altLang="en-US" dirty="0" smtClean="0"/>
              <a:t>India.</a:t>
            </a:r>
            <a:endParaRPr lang="en-IN" altLang="en-US" dirty="0"/>
          </a:p>
          <a:p>
            <a:pPr marL="457200" indent="-457200">
              <a:buFont typeface="+mj-lt"/>
              <a:buAutoNum type="romanLcPeriod"/>
            </a:pPr>
            <a:r>
              <a:rPr lang="en-IN" altLang="en-US" dirty="0"/>
              <a:t>Cultivation of plants and rearing of all animals, except horses.</a:t>
            </a:r>
            <a:endParaRPr lang="en-IN" altLang="en-US" dirty="0"/>
          </a:p>
          <a:p>
            <a:pPr marL="457200" indent="-457200">
              <a:buFont typeface="+mj-lt"/>
              <a:buAutoNum type="romanLcPeriod"/>
            </a:pPr>
            <a:r>
              <a:rPr lang="en-IN" altLang="en-US" dirty="0"/>
              <a:t>Access to road or a bridge on payment of </a:t>
            </a:r>
            <a:r>
              <a:rPr lang="en-IN" altLang="en-US" dirty="0" smtClean="0"/>
              <a:t>toll </a:t>
            </a:r>
            <a:r>
              <a:rPr lang="en-IN" altLang="en-US" dirty="0"/>
              <a:t>charges.</a:t>
            </a:r>
            <a:endParaRPr lang="en-IN" altLang="en-US" dirty="0"/>
          </a:p>
          <a:p>
            <a:pPr marL="457200" indent="-457200">
              <a:buFont typeface="+mj-lt"/>
              <a:buAutoNum type="romanLcPeriod"/>
            </a:pPr>
            <a:r>
              <a:rPr lang="en-IN" altLang="en-US" dirty="0"/>
              <a:t>Transmission or distribution of electricity by an electricity or distribution utility.</a:t>
            </a:r>
            <a:endParaRPr lang="en-IN" altLang="en-US" dirty="0"/>
          </a:p>
          <a:p>
            <a:pPr marL="457200" indent="-457200">
              <a:buFont typeface="+mj-lt"/>
              <a:buAutoNum type="romanLcPeriod"/>
            </a:pPr>
            <a:r>
              <a:rPr lang="en-IN" altLang="en-US" dirty="0"/>
              <a:t>Renting of residence building for use as residence.</a:t>
            </a:r>
            <a:endParaRPr lang="en-IN" altLang="en-US" dirty="0"/>
          </a:p>
          <a:p>
            <a:pPr marL="457200" indent="-457200">
              <a:buFont typeface="+mj-lt"/>
              <a:buAutoNum type="romanLcPeriod"/>
            </a:pPr>
            <a:r>
              <a:rPr lang="en-IN" altLang="en-US" dirty="0"/>
              <a:t>Transportation of goods by road (except GTA and Courier Agency) and inland waterways.</a:t>
            </a:r>
            <a:endParaRPr lang="en-IN" altLang="en-US" dirty="0"/>
          </a:p>
          <a:p>
            <a:pPr marL="457200" indent="-457200">
              <a:buFont typeface="+mj-lt"/>
              <a:buAutoNum type="romanLcPeriod"/>
            </a:pPr>
            <a:r>
              <a:rPr lang="en-IN" altLang="en-US" dirty="0"/>
              <a:t>Vet </a:t>
            </a:r>
            <a:r>
              <a:rPr lang="en-IN" altLang="en-US" dirty="0" smtClean="0"/>
              <a:t>Clinic</a:t>
            </a:r>
            <a:endParaRPr lang="en-IN" altLang="en-US" dirty="0"/>
          </a:p>
          <a:p>
            <a:pPr marL="457200" indent="-457200">
              <a:buFont typeface="+mj-lt"/>
              <a:buAutoNum type="romanLcPeriod"/>
            </a:pPr>
            <a:r>
              <a:rPr lang="en-IN" altLang="en-US" dirty="0"/>
              <a:t>Services of an arbitral tribunal to any person (except business) and a business entity with turnover below GST threshold in the PY.</a:t>
            </a:r>
            <a:endParaRPr lang="en-IN" altLang="en-US" dirty="0"/>
          </a:p>
          <a:p>
            <a:pPr marL="0" indent="0">
              <a:buNone/>
            </a:pPr>
            <a:endParaRPr lang="en-I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43000"/>
            <a:lum/>
          </a:blip>
          <a:srcRect/>
          <a:stretch>
            <a:fillRect t="-20000" b="-2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51840" y="187960"/>
            <a:ext cx="10688320" cy="6239510"/>
          </a:xfrm>
        </p:spPr>
        <p:txBody>
          <a:bodyPr>
            <a:noAutofit/>
          </a:bodyPr>
          <a:lstStyle/>
          <a:p>
            <a:pPr marL="514350" indent="-514350">
              <a:buFont typeface="+mj-lt"/>
              <a:buAutoNum type="romanLcPeriod" startAt="11"/>
            </a:pPr>
            <a:r>
              <a:rPr lang="en-IN" altLang="en-US" sz="2000" dirty="0"/>
              <a:t>A partnership firm or an individual advocate (except senior), providing legal services to another partnership firm/individual providing legal </a:t>
            </a:r>
            <a:r>
              <a:rPr lang="en-IN" altLang="en-US" sz="2000" dirty="0" smtClean="0"/>
              <a:t>services</a:t>
            </a:r>
            <a:r>
              <a:rPr lang="en-IN" altLang="en-US" sz="2000" dirty="0"/>
              <a:t>, any person (not business), business entity with turnover below GST threshold in PY.</a:t>
            </a:r>
            <a:endParaRPr lang="en-IN" altLang="en-US" sz="2000" dirty="0"/>
          </a:p>
          <a:p>
            <a:pPr marL="514350" indent="-514350">
              <a:buFont typeface="+mj-lt"/>
              <a:buAutoNum type="romanLcPeriod" startAt="11"/>
            </a:pPr>
            <a:r>
              <a:rPr lang="en-IN" altLang="en-US" sz="2000" dirty="0"/>
              <a:t>Education (pre-school to high school) </a:t>
            </a:r>
            <a:r>
              <a:rPr lang="en-IN" altLang="en-US" sz="2000" dirty="0" smtClean="0"/>
              <a:t>including transportation </a:t>
            </a:r>
            <a:r>
              <a:rPr lang="en-IN" altLang="en-US" sz="2000" dirty="0"/>
              <a:t>to students, teachers and staff; mid day meals and other catering, security and house keeping and admission to institution or conduct of examination.</a:t>
            </a:r>
            <a:endParaRPr lang="en-IN" altLang="en-US" sz="2000" dirty="0"/>
          </a:p>
          <a:p>
            <a:pPr marL="514350" indent="-514350">
              <a:buFont typeface="+mj-lt"/>
              <a:buAutoNum type="romanLcPeriod" startAt="11"/>
            </a:pPr>
            <a:r>
              <a:rPr lang="en-IN" altLang="en-US" sz="2000" dirty="0"/>
              <a:t>Performance in folk or classical </a:t>
            </a:r>
            <a:r>
              <a:rPr lang="en-IN" altLang="en-US" sz="2000" dirty="0" smtClean="0"/>
              <a:t>music </a:t>
            </a:r>
            <a:r>
              <a:rPr lang="en-IN" altLang="en-US" sz="2000" dirty="0"/>
              <a:t>or dance or theatre (consideration less than Rs. 1,50,000)   [no exemption if the artist is a brand ambassador] </a:t>
            </a:r>
            <a:endParaRPr lang="en-IN" altLang="en-US" sz="2000" dirty="0"/>
          </a:p>
          <a:p>
            <a:pPr marL="514350" indent="-514350">
              <a:buFont typeface="+mj-lt"/>
              <a:buAutoNum type="romanLcPeriod" startAt="11"/>
            </a:pPr>
            <a:r>
              <a:rPr lang="en-IN" altLang="en-US" sz="2000" dirty="0"/>
              <a:t>Independent journalist, Press Trust of India or United News of India collecting or providing news.</a:t>
            </a:r>
            <a:endParaRPr lang="en-IN" altLang="en-US" sz="2000" dirty="0"/>
          </a:p>
          <a:p>
            <a:pPr marL="514350" indent="-514350">
              <a:buFont typeface="+mj-lt"/>
              <a:buAutoNum type="romanLcPeriod" startAt="11"/>
            </a:pPr>
            <a:r>
              <a:rPr lang="en-IN" altLang="en-US" sz="2000" dirty="0"/>
              <a:t>Transport of passengers by (a) air, embarking or terminating in an airport located in Arunachal Pradesh, Assam, Manipur, Meghalaya, Mizoram, Nagaland, Sikkim or Tripura or </a:t>
            </a:r>
            <a:r>
              <a:rPr lang="en-IN" altLang="en-US" sz="2000" dirty="0" err="1"/>
              <a:t>Bordoga</a:t>
            </a:r>
            <a:r>
              <a:rPr lang="en-IN" altLang="en-US" sz="2000" dirty="0"/>
              <a:t> (WB); (b) Non AC contact carriage other than radio taxi, for transportation of passengers, excluding tourism, charter on hire. (Kolkata to </a:t>
            </a:r>
            <a:r>
              <a:rPr lang="en-IN" altLang="en-US" sz="2000" dirty="0" err="1"/>
              <a:t>Joka</a:t>
            </a:r>
            <a:r>
              <a:rPr lang="en-IN" altLang="en-US" sz="2000" dirty="0"/>
              <a:t> Jeeps); (c) Non AC horse carriage.</a:t>
            </a:r>
            <a:endParaRPr lang="en-IN" altLang="en-US" sz="2000" dirty="0"/>
          </a:p>
          <a:p>
            <a:pPr marL="514350" indent="-514350">
              <a:buFont typeface="+mj-lt"/>
              <a:buAutoNum type="romanLcPeriod" startAt="11"/>
            </a:pPr>
            <a:r>
              <a:rPr lang="en-IN" altLang="en-US" sz="2000" dirty="0"/>
              <a:t>Health care services by a clinical establishment, a doctor or </a:t>
            </a:r>
            <a:r>
              <a:rPr lang="en-IN" altLang="en-US" sz="2000" dirty="0" err="1"/>
              <a:t>para</a:t>
            </a:r>
            <a:r>
              <a:rPr lang="en-IN" altLang="en-US" sz="2000" dirty="0"/>
              <a:t> medic; ambulance service.</a:t>
            </a:r>
            <a:endParaRPr lang="en-IN" altLang="en-US" sz="2000" dirty="0"/>
          </a:p>
          <a:p>
            <a:pPr marL="514350" indent="-514350">
              <a:buFont typeface="+mj-lt"/>
              <a:buAutoNum type="romanLcPeriod" startAt="11"/>
            </a:pPr>
            <a:r>
              <a:rPr lang="en-IN" altLang="en-US" sz="2000" dirty="0"/>
              <a:t>Services provided by the GSTN to Government (State or Centre)</a:t>
            </a:r>
            <a:endParaRPr lang="en-IN" altLang="en-US" sz="2000" dirty="0"/>
          </a:p>
          <a:p>
            <a:pPr marL="514350" indent="-514350">
              <a:buFont typeface="+mj-lt"/>
              <a:buAutoNum type="romanLcPeriod" startAt="11"/>
            </a:pPr>
            <a:r>
              <a:rPr lang="en-IN" altLang="en-US" sz="2000" dirty="0"/>
              <a:t>Services by a person by way of (a) conduct of religious ceremony; (b) renting of precincts of a religious place.</a:t>
            </a:r>
            <a:endParaRPr lang="en-IN" altLang="en-US" sz="2000" dirty="0"/>
          </a:p>
          <a:p>
            <a:pPr marL="514350" indent="-514350">
              <a:buFont typeface="+mj-lt"/>
              <a:buAutoNum type="romanLcPeriod" startAt="11"/>
            </a:pPr>
            <a:r>
              <a:rPr lang="en-IN" altLang="en-US" sz="2000" dirty="0"/>
              <a:t>Renting of rooms with charges less than Rs. 1,000 per day.</a:t>
            </a:r>
            <a:endParaRPr lang="en-IN" altLang="en-US" sz="2000" dirty="0"/>
          </a:p>
          <a:p>
            <a:pPr marL="514350" indent="-514350">
              <a:buFont typeface="+mj-lt"/>
              <a:buAutoNum type="romanLcPeriod" startAt="11"/>
            </a:pPr>
            <a:r>
              <a:rPr lang="en-IN" altLang="en-US" sz="2000" dirty="0"/>
              <a:t>Loading, unloading, packing, storage or warehousing of rice.</a:t>
            </a:r>
            <a:endParaRPr lang="en-IN" alt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48000"/>
            <a:lum/>
          </a:blip>
          <a:srcRect/>
          <a:stretch>
            <a:fillRect t="-20000" b="-2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735330"/>
            <a:ext cx="10388600" cy="5462270"/>
          </a:xfrm>
        </p:spPr>
        <p:txBody>
          <a:bodyPr>
            <a:normAutofit/>
          </a:bodyPr>
          <a:lstStyle/>
          <a:p>
            <a:pPr marL="514350" indent="-514350">
              <a:buFont typeface="+mj-lt"/>
              <a:buAutoNum type="romanLcPeriod" startAt="21"/>
            </a:pPr>
            <a:r>
              <a:rPr lang="en-IN" altLang="en-US" sz="2000" dirty="0"/>
              <a:t>Transport in goods carriage of (a) agricultural produce; (b) goods, where gross amount charged is less than Rs. 1,500; (c) goods, where gross amount charged for all goods for a single consignee is less than Rs. 750; (d) milk, salt, food grains and newspapers.</a:t>
            </a:r>
            <a:endParaRPr lang="en-IN" altLang="en-US" sz="2000" dirty="0"/>
          </a:p>
          <a:p>
            <a:pPr marL="514350" indent="-514350">
              <a:buFont typeface="+mj-lt"/>
              <a:buAutoNum type="romanLcPeriod" startAt="21"/>
            </a:pPr>
            <a:r>
              <a:rPr lang="en-IN" altLang="en-US" sz="2000" dirty="0"/>
              <a:t>Admission to (a) circus, dance, theatrical </a:t>
            </a:r>
            <a:r>
              <a:rPr lang="en-IN" altLang="en-US" sz="2000" dirty="0" err="1"/>
              <a:t>performanceincluding</a:t>
            </a:r>
            <a:r>
              <a:rPr lang="en-IN" altLang="en-US" sz="2000" dirty="0"/>
              <a:t> drama or ballet; (b) award function, concert, pageant, musical performance or any sporting event other than a recognized sporting event; (c) recognized sporting event where admission price is less than Rs. 250 per person.</a:t>
            </a:r>
            <a:endParaRPr lang="en-IN" altLang="en-US" sz="2000" dirty="0"/>
          </a:p>
          <a:p>
            <a:pPr marL="514350" indent="-514350">
              <a:buFont typeface="+mj-lt"/>
              <a:buAutoNum type="romanLcPeriod" startAt="21"/>
            </a:pPr>
            <a:r>
              <a:rPr lang="en-IN" altLang="en-US" sz="2000" dirty="0"/>
              <a:t>Services by way of transportation by rail or a vessel from one place in India to another for </a:t>
            </a:r>
            <a:r>
              <a:rPr lang="en-IN" altLang="en-US" sz="2000" dirty="0" smtClean="0"/>
              <a:t>   (</a:t>
            </a:r>
            <a:r>
              <a:rPr lang="en-IN" altLang="en-US" sz="2000" dirty="0"/>
              <a:t>a) Relief materials meant for victims of natural or man-made disasters, calamities, accidents or mishap; (b) Defence or military equipments; (c) Newspaper or magazines registered with the Registrar of Newspapers; (d) Railway equipments or materials; (e) Agricultural produce; (f) Milk, salt and food grain including flours, pulses and rice; and (g) Organic manure.</a:t>
            </a:r>
            <a:endParaRPr lang="en-IN" altLang="en-US" sz="2000" dirty="0"/>
          </a:p>
          <a:p>
            <a:pPr marL="514350" indent="-514350">
              <a:buFont typeface="+mj-lt"/>
              <a:buAutoNum type="romanLcPeriod" startAt="21"/>
            </a:pPr>
            <a:r>
              <a:rPr lang="en-IN" altLang="en-US" sz="2000" dirty="0"/>
              <a:t>Service of transportation of passengers, with or without accompanied belongings  by         </a:t>
            </a:r>
            <a:r>
              <a:rPr lang="en-IN" altLang="en-US" sz="2000" dirty="0" smtClean="0"/>
              <a:t>   (</a:t>
            </a:r>
            <a:r>
              <a:rPr lang="en-IN" altLang="en-US" sz="2000" dirty="0"/>
              <a:t>a) Railways in a class other than First class; or air-conditioned coach; (b) Metro, monorail or tramway; (c) Inland waterways; (d) Public transport, other than predominantly for tourism purpose, in a vessel between places located in India; and (e) Metered cabs or auto rickshaws (including E-rickshaws)</a:t>
            </a:r>
            <a:endParaRPr lang="en-IN" alt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8350" y="406400"/>
            <a:ext cx="10359390" cy="6299200"/>
          </a:xfrm>
        </p:spPr>
        <p:txBody>
          <a:bodyPr>
            <a:normAutofit/>
          </a:bodyPr>
          <a:lstStyle/>
          <a:p>
            <a:pPr marL="0" indent="0" algn="ctr">
              <a:buFont typeface="+mj-lt"/>
              <a:buNone/>
            </a:pPr>
            <a:r>
              <a:rPr lang="en-IN" altLang="en-US" b="1" dirty="0" smtClean="0">
                <a:solidFill>
                  <a:srgbClr val="FFC000"/>
                </a:solidFill>
              </a:rPr>
              <a:t>Composite Supply</a:t>
            </a:r>
            <a:endParaRPr lang="en-IN" altLang="en-US" b="1" dirty="0" smtClean="0">
              <a:solidFill>
                <a:srgbClr val="FFC000"/>
              </a:solidFill>
            </a:endParaRPr>
          </a:p>
          <a:p>
            <a:pPr marL="0" indent="0" algn="ctr">
              <a:buFont typeface="+mj-lt"/>
              <a:buNone/>
            </a:pPr>
            <a:endParaRPr lang="en-IN" altLang="en-US" b="1" dirty="0" smtClean="0">
              <a:solidFill>
                <a:srgbClr val="FFC000"/>
              </a:solidFill>
            </a:endParaRPr>
          </a:p>
          <a:p>
            <a:pPr marL="0" indent="0" algn="ctr">
              <a:buFont typeface="+mj-lt"/>
              <a:buNone/>
            </a:pPr>
            <a:endParaRPr lang="en-IN" altLang="en-US" b="1" dirty="0" smtClean="0">
              <a:solidFill>
                <a:srgbClr val="FFC000"/>
              </a:solidFill>
            </a:endParaRPr>
          </a:p>
          <a:p>
            <a:pPr marL="0" indent="0" algn="ctr">
              <a:buFont typeface="+mj-lt"/>
              <a:buNone/>
            </a:pPr>
            <a:endParaRPr lang="en-IN" altLang="en-US" b="1" dirty="0" smtClean="0">
              <a:solidFill>
                <a:srgbClr val="FFC000"/>
              </a:solidFill>
            </a:endParaRPr>
          </a:p>
          <a:p>
            <a:pPr marL="0" indent="0" algn="ctr">
              <a:buFont typeface="+mj-lt"/>
              <a:buNone/>
            </a:pPr>
            <a:r>
              <a:rPr lang="en-IN" altLang="en-US" b="1" dirty="0" smtClean="0">
                <a:solidFill>
                  <a:srgbClr val="FFC000"/>
                </a:solidFill>
              </a:rPr>
              <a:t>Tax Liability – Tax Rate applicable to the Principal Supply</a:t>
            </a:r>
            <a:endParaRPr lang="en-IN" altLang="en-US" b="1" dirty="0" smtClean="0">
              <a:solidFill>
                <a:srgbClr val="FFC000"/>
              </a:solidFill>
            </a:endParaRPr>
          </a:p>
          <a:p>
            <a:pPr marL="0" indent="0" algn="ctr">
              <a:buFont typeface="+mj-lt"/>
              <a:buNone/>
            </a:pPr>
            <a:endParaRPr lang="en-IN" altLang="en-US" b="1" dirty="0" smtClean="0">
              <a:solidFill>
                <a:srgbClr val="FFC000"/>
              </a:solidFill>
            </a:endParaRPr>
          </a:p>
          <a:p>
            <a:pPr marL="0" indent="0" algn="ctr">
              <a:buFont typeface="+mj-lt"/>
              <a:buNone/>
            </a:pPr>
            <a:r>
              <a:rPr lang="en-IN" altLang="en-US" b="1" dirty="0" smtClean="0">
                <a:solidFill>
                  <a:srgbClr val="C00000"/>
                </a:solidFill>
              </a:rPr>
              <a:t>Mixed Supply</a:t>
            </a:r>
            <a:endParaRPr lang="en-IN" altLang="en-US" b="1" dirty="0" smtClean="0">
              <a:solidFill>
                <a:srgbClr val="C00000"/>
              </a:solidFill>
            </a:endParaRPr>
          </a:p>
          <a:p>
            <a:pPr marL="0" indent="0" algn="ctr">
              <a:buFont typeface="+mj-lt"/>
              <a:buNone/>
            </a:pPr>
            <a:endParaRPr lang="en-IN" altLang="en-US" b="1" dirty="0" smtClean="0">
              <a:solidFill>
                <a:srgbClr val="FFC000"/>
              </a:solidFill>
            </a:endParaRPr>
          </a:p>
          <a:p>
            <a:pPr marL="0" indent="0" algn="ctr">
              <a:buFont typeface="+mj-lt"/>
              <a:buNone/>
            </a:pPr>
            <a:endParaRPr lang="en-IN" altLang="en-US" b="1" dirty="0" smtClean="0">
              <a:solidFill>
                <a:srgbClr val="FFC000"/>
              </a:solidFill>
            </a:endParaRPr>
          </a:p>
          <a:p>
            <a:pPr marL="0" indent="0" algn="ctr">
              <a:buFont typeface="+mj-lt"/>
              <a:buNone/>
            </a:pPr>
            <a:endParaRPr lang="en-IN" altLang="en-US" b="1" dirty="0" smtClean="0">
              <a:solidFill>
                <a:srgbClr val="FFC000"/>
              </a:solidFill>
            </a:endParaRPr>
          </a:p>
          <a:p>
            <a:pPr marL="0" indent="0" algn="ctr">
              <a:buFont typeface="+mj-lt"/>
              <a:buNone/>
            </a:pPr>
            <a:endParaRPr lang="en-IN" altLang="en-US" b="1" dirty="0" smtClean="0">
              <a:solidFill>
                <a:srgbClr val="FFC000"/>
              </a:solidFill>
            </a:endParaRPr>
          </a:p>
          <a:p>
            <a:pPr marL="0" indent="0" algn="ctr">
              <a:buFont typeface="+mj-lt"/>
              <a:buNone/>
            </a:pPr>
            <a:r>
              <a:rPr lang="en-IN" altLang="en-US" b="1" dirty="0" smtClean="0">
                <a:solidFill>
                  <a:srgbClr val="C00000"/>
                </a:solidFill>
              </a:rPr>
              <a:t>Tax Liability – Highest Tax Rate applicable</a:t>
            </a:r>
            <a:endParaRPr lang="en-IN" altLang="en-US" b="1" dirty="0">
              <a:solidFill>
                <a:srgbClr val="C00000"/>
              </a:solidFill>
            </a:endParaRPr>
          </a:p>
        </p:txBody>
      </p:sp>
      <p:sp>
        <p:nvSpPr>
          <p:cNvPr id="5" name="Rounded Rectangle 4"/>
          <p:cNvSpPr/>
          <p:nvPr/>
        </p:nvSpPr>
        <p:spPr>
          <a:xfrm>
            <a:off x="1244600" y="1028700"/>
            <a:ext cx="2374900" cy="14097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t>One Principal Supply</a:t>
            </a:r>
            <a:endParaRPr lang="en-IN" sz="2400" b="1" dirty="0"/>
          </a:p>
        </p:txBody>
      </p:sp>
      <p:sp>
        <p:nvSpPr>
          <p:cNvPr id="6" name="Rounded Rectangle 5"/>
          <p:cNvSpPr/>
          <p:nvPr/>
        </p:nvSpPr>
        <p:spPr>
          <a:xfrm>
            <a:off x="4711700" y="1003300"/>
            <a:ext cx="2374900" cy="14097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t> 2 or more taxable supplies of goods/services</a:t>
            </a:r>
            <a:endParaRPr lang="en-IN" sz="2000" b="1" dirty="0"/>
          </a:p>
        </p:txBody>
      </p:sp>
      <p:sp>
        <p:nvSpPr>
          <p:cNvPr id="7" name="Rounded Rectangle 6"/>
          <p:cNvSpPr/>
          <p:nvPr/>
        </p:nvSpPr>
        <p:spPr>
          <a:xfrm>
            <a:off x="8280400" y="1016000"/>
            <a:ext cx="2374900" cy="14097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t>Naturally bundled</a:t>
            </a:r>
            <a:endParaRPr lang="en-IN" sz="2400" b="1" dirty="0"/>
          </a:p>
        </p:txBody>
      </p:sp>
      <p:sp>
        <p:nvSpPr>
          <p:cNvPr id="8" name="Rounded Rectangle 7"/>
          <p:cNvSpPr/>
          <p:nvPr/>
        </p:nvSpPr>
        <p:spPr>
          <a:xfrm>
            <a:off x="1257300" y="4178300"/>
            <a:ext cx="2374900" cy="14097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t>Single Price</a:t>
            </a:r>
            <a:endParaRPr lang="en-IN" sz="2400" b="1" dirty="0"/>
          </a:p>
        </p:txBody>
      </p:sp>
      <p:sp>
        <p:nvSpPr>
          <p:cNvPr id="9" name="Rounded Rectangle 8"/>
          <p:cNvSpPr/>
          <p:nvPr/>
        </p:nvSpPr>
        <p:spPr>
          <a:xfrm>
            <a:off x="4775200" y="4216400"/>
            <a:ext cx="2374900" cy="14097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t>2 or more supplies of goods/services</a:t>
            </a:r>
            <a:endParaRPr lang="en-IN" sz="2000" b="1" dirty="0"/>
          </a:p>
        </p:txBody>
      </p:sp>
      <p:sp>
        <p:nvSpPr>
          <p:cNvPr id="10" name="Rounded Rectangle 9"/>
          <p:cNvSpPr/>
          <p:nvPr/>
        </p:nvSpPr>
        <p:spPr>
          <a:xfrm>
            <a:off x="8331200" y="4216400"/>
            <a:ext cx="2374900" cy="14097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t>Not a Composite Supply</a:t>
            </a:r>
            <a:endParaRPr lang="en-IN" sz="24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 name="Content Placeholder 4" descr="Screenshot_20181218-100420.jpg"/>
          <p:cNvPicPr>
            <a:picLocks noGrp="1" noChangeAspect="1"/>
          </p:cNvPicPr>
          <p:nvPr>
            <p:ph sz="half" idx="1"/>
          </p:nvPr>
        </p:nvPicPr>
        <p:blipFill>
          <a:blip r:embed="rId1"/>
          <a:srcRect l="8749" t="7349" r="23272" b="14348"/>
          <a:stretch>
            <a:fillRect/>
          </a:stretch>
        </p:blipFill>
        <p:spPr>
          <a:xfrm>
            <a:off x="1207738" y="525011"/>
            <a:ext cx="10057162" cy="5792346"/>
          </a:xfrm>
        </p:spPr>
      </p:pic>
      <p:sp>
        <p:nvSpPr>
          <p:cNvPr id="4" name="Content Placeholder 3"/>
          <p:cNvSpPr>
            <a:spLocks noGrp="1"/>
          </p:cNvSpPr>
          <p:nvPr>
            <p:ph sz="half" idx="2"/>
          </p:nvPr>
        </p:nvSpPr>
        <p:spPr/>
        <p:txBody>
          <a:bodyPr/>
          <a:lstStyle/>
          <a:p>
            <a:endParaRPr lang="en-IN"/>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 name="Content Placeholder 4" descr="Thank-you-funny-memes-images-fun-bajiroo-pictures-thankyou-again-11.jpg"/>
          <p:cNvPicPr>
            <a:picLocks noGrp="1" noChangeAspect="1"/>
          </p:cNvPicPr>
          <p:nvPr>
            <p:ph sz="half" idx="1"/>
          </p:nvPr>
        </p:nvPicPr>
        <p:blipFill>
          <a:blip r:embed="rId1"/>
          <a:srcRect b="8240"/>
          <a:stretch>
            <a:fillRect/>
          </a:stretch>
        </p:blipFill>
        <p:spPr>
          <a:xfrm>
            <a:off x="3575704" y="695325"/>
            <a:ext cx="4882495" cy="5583951"/>
          </a:xfrm>
        </p:spPr>
      </p:pic>
      <p:sp>
        <p:nvSpPr>
          <p:cNvPr id="4" name="Content Placeholder 3"/>
          <p:cNvSpPr>
            <a:spLocks noGrp="1"/>
          </p:cNvSpPr>
          <p:nvPr>
            <p:ph sz="half" idx="2"/>
          </p:nvPr>
        </p:nvSpPr>
        <p:spPr/>
        <p:txBody>
          <a:bodyPr/>
          <a:lstStyle/>
          <a:p>
            <a:endParaRPr lang="en-I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7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b="1"/>
              <a:t>What is GST (India)?</a:t>
            </a:r>
            <a:endParaRPr lang="en-IN" altLang="en-US" b="1"/>
          </a:p>
        </p:txBody>
      </p:sp>
      <p:sp>
        <p:nvSpPr>
          <p:cNvPr id="3" name="Content Placeholder 2"/>
          <p:cNvSpPr>
            <a:spLocks noGrp="1"/>
          </p:cNvSpPr>
          <p:nvPr>
            <p:ph idx="1"/>
          </p:nvPr>
        </p:nvSpPr>
        <p:spPr>
          <a:xfrm>
            <a:off x="399415" y="2028825"/>
            <a:ext cx="9419590" cy="4385310"/>
          </a:xfrm>
        </p:spPr>
        <p:txBody>
          <a:bodyPr>
            <a:normAutofit lnSpcReduction="10000"/>
          </a:bodyPr>
          <a:lstStyle/>
          <a:p>
            <a:r>
              <a:rPr lang="en-IN" altLang="en-US" b="1"/>
              <a:t>An indirect tax levied on supply of goods and services at national level.</a:t>
            </a:r>
            <a:endParaRPr lang="en-IN" altLang="en-US" b="1"/>
          </a:p>
          <a:p>
            <a:r>
              <a:rPr lang="en-IN" altLang="en-US" b="1"/>
              <a:t>Collected by merchants at every stage of production / value addition and deposited to the Government.</a:t>
            </a:r>
            <a:endParaRPr lang="en-IN" altLang="en-US" b="1"/>
          </a:p>
          <a:p>
            <a:r>
              <a:rPr lang="en-IN" altLang="en-US" b="1"/>
              <a:t>Governed by GST Council of India and is under the purview of Central Board of Indirect Taxes and Customs.</a:t>
            </a:r>
            <a:endParaRPr lang="en-IN" altLang="en-US" b="1"/>
          </a:p>
          <a:p>
            <a:r>
              <a:rPr lang="en-IN" altLang="en-US" b="1"/>
              <a:t>Launched on 1st July, 2017 by fomer President, Dr. Pranab Mukherjee by passing GST Act.</a:t>
            </a:r>
            <a:endParaRPr lang="en-IN" altLang="en-US" b="1"/>
          </a:p>
          <a:p>
            <a:r>
              <a:rPr lang="en-IN" altLang="en-US" b="1"/>
              <a:t>Since inception, GST rules in India have been going through continuous alterations by way of amendments.</a:t>
            </a:r>
            <a:endParaRPr lang="en-IN" altLang="en-US"/>
          </a:p>
          <a:p>
            <a:endParaRPr lang="en-I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50000" r="-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2389" y="509905"/>
            <a:ext cx="10967322" cy="523875"/>
          </a:xfrm>
        </p:spPr>
        <p:txBody>
          <a:bodyPr/>
          <a:lstStyle/>
          <a:p>
            <a:pPr marL="0" indent="0" algn="ctr">
              <a:buNone/>
            </a:pPr>
            <a:r>
              <a:rPr lang="en-IN" altLang="en-US" b="1" dirty="0">
                <a:solidFill>
                  <a:srgbClr val="FFFF00"/>
                </a:solidFill>
              </a:rPr>
              <a:t>Taxes subsumed under GST</a:t>
            </a:r>
            <a:endParaRPr lang="en-IN" altLang="en-US" b="1" dirty="0">
              <a:solidFill>
                <a:srgbClr val="FFFF00"/>
              </a:solidFill>
            </a:endParaRPr>
          </a:p>
        </p:txBody>
      </p:sp>
      <p:graphicFrame>
        <p:nvGraphicFramePr>
          <p:cNvPr id="4" name="Table 3"/>
          <p:cNvGraphicFramePr/>
          <p:nvPr/>
        </p:nvGraphicFramePr>
        <p:xfrm>
          <a:off x="1563427" y="3176895"/>
          <a:ext cx="8953500" cy="3161665"/>
        </p:xfrm>
        <a:graphic>
          <a:graphicData uri="http://schemas.openxmlformats.org/drawingml/2006/table">
            <a:tbl>
              <a:tblPr firstRow="1" bandRow="1">
                <a:tableStyleId>{5C22544A-7EE6-4342-B048-85BDC9FD1C3A}</a:tableStyleId>
              </a:tblPr>
              <a:tblGrid>
                <a:gridCol w="4491990"/>
                <a:gridCol w="4461510"/>
              </a:tblGrid>
              <a:tr h="616585">
                <a:tc>
                  <a:txBody>
                    <a:bodyPr/>
                    <a:lstStyle/>
                    <a:p>
                      <a:pPr algn="ctr">
                        <a:buNone/>
                      </a:pPr>
                      <a:r>
                        <a:rPr lang="en-IN" altLang="en-US" sz="2800" b="1" dirty="0">
                          <a:latin typeface="Engravers MT" panose="02090707080505020304" charset="0"/>
                          <a:cs typeface="Engravers MT" panose="02090707080505020304" charset="0"/>
                        </a:rPr>
                        <a:t>State Taxes</a:t>
                      </a:r>
                      <a:endParaRPr lang="en-IN" altLang="en-US" sz="2800" b="1" dirty="0">
                        <a:latin typeface="Engravers MT" panose="02090707080505020304" charset="0"/>
                        <a:cs typeface="Engravers MT" panose="02090707080505020304" charset="0"/>
                      </a:endParaRPr>
                    </a:p>
                  </a:txBody>
                  <a:tcPr/>
                </a:tc>
                <a:tc>
                  <a:txBody>
                    <a:bodyPr/>
                    <a:lstStyle/>
                    <a:p>
                      <a:pPr algn="ctr">
                        <a:buNone/>
                      </a:pPr>
                      <a:r>
                        <a:rPr lang="en-IN" altLang="en-US" sz="2800" b="1">
                          <a:latin typeface="Engravers MT" panose="02090707080505020304" charset="0"/>
                          <a:cs typeface="Engravers MT" panose="02090707080505020304" charset="0"/>
                        </a:rPr>
                        <a:t>Central Taxes</a:t>
                      </a:r>
                      <a:endParaRPr lang="en-IN" altLang="en-US" sz="2800" b="1">
                        <a:latin typeface="Engravers MT" panose="02090707080505020304" charset="0"/>
                        <a:cs typeface="Engravers MT" panose="02090707080505020304" charset="0"/>
                      </a:endParaRPr>
                    </a:p>
                  </a:txBody>
                  <a:tcPr/>
                </a:tc>
              </a:tr>
              <a:tr h="381000">
                <a:tc>
                  <a:txBody>
                    <a:bodyPr/>
                    <a:lstStyle/>
                    <a:p>
                      <a:pPr>
                        <a:buNone/>
                      </a:pPr>
                      <a:r>
                        <a:rPr lang="en-IN" altLang="en-US" b="1" dirty="0"/>
                        <a:t>VAT / Sales Tax</a:t>
                      </a:r>
                      <a:endParaRPr lang="en-IN" altLang="en-US" b="1" dirty="0"/>
                    </a:p>
                  </a:txBody>
                  <a:tcPr/>
                </a:tc>
                <a:tc>
                  <a:txBody>
                    <a:bodyPr/>
                    <a:lstStyle/>
                    <a:p>
                      <a:pPr>
                        <a:buNone/>
                      </a:pPr>
                      <a:r>
                        <a:rPr lang="en-IN" altLang="en-US" b="1"/>
                        <a:t>Central Excise Duty</a:t>
                      </a:r>
                      <a:endParaRPr lang="en-IN" altLang="en-US" b="1"/>
                    </a:p>
                  </a:txBody>
                  <a:tcPr/>
                </a:tc>
              </a:tr>
              <a:tr h="640080">
                <a:tc>
                  <a:txBody>
                    <a:bodyPr/>
                    <a:lstStyle/>
                    <a:p>
                      <a:pPr>
                        <a:buNone/>
                      </a:pPr>
                      <a:r>
                        <a:rPr lang="en-IN" altLang="en-US" b="1"/>
                        <a:t>Entertainment Tax</a:t>
                      </a:r>
                      <a:endParaRPr lang="en-IN" altLang="en-US" b="1"/>
                    </a:p>
                  </a:txBody>
                  <a:tcPr/>
                </a:tc>
                <a:tc>
                  <a:txBody>
                    <a:bodyPr/>
                    <a:lstStyle/>
                    <a:p>
                      <a:pPr>
                        <a:buNone/>
                      </a:pPr>
                      <a:r>
                        <a:rPr lang="en-IN" altLang="en-US" b="1"/>
                        <a:t>Additional Excise Duty (Textile and Textile products and goods of special importance)</a:t>
                      </a:r>
                      <a:endParaRPr lang="en-IN" altLang="en-US" b="1"/>
                    </a:p>
                  </a:txBody>
                  <a:tcPr/>
                </a:tc>
              </a:tr>
              <a:tr h="381000">
                <a:tc>
                  <a:txBody>
                    <a:bodyPr/>
                    <a:lstStyle/>
                    <a:p>
                      <a:pPr>
                        <a:buNone/>
                      </a:pPr>
                      <a:r>
                        <a:rPr lang="en-IN" altLang="en-US" b="1"/>
                        <a:t>Luxury Tax</a:t>
                      </a:r>
                      <a:endParaRPr lang="en-IN" altLang="en-US" b="1"/>
                    </a:p>
                  </a:txBody>
                  <a:tcPr/>
                </a:tc>
                <a:tc>
                  <a:txBody>
                    <a:bodyPr/>
                    <a:lstStyle/>
                    <a:p>
                      <a:pPr>
                        <a:buNone/>
                      </a:pPr>
                      <a:r>
                        <a:rPr lang="en-IN" altLang="en-US" b="1"/>
                        <a:t>Additional Customs Duty (CVD)</a:t>
                      </a:r>
                      <a:endParaRPr lang="en-IN" altLang="en-US" b="1"/>
                    </a:p>
                  </a:txBody>
                  <a:tcPr/>
                </a:tc>
              </a:tr>
              <a:tr h="381000">
                <a:tc>
                  <a:txBody>
                    <a:bodyPr/>
                    <a:lstStyle/>
                    <a:p>
                      <a:pPr>
                        <a:buNone/>
                      </a:pPr>
                      <a:r>
                        <a:rPr lang="en-IN" altLang="en-US" b="1"/>
                        <a:t>Tax on Lottery / Betting / Gambling</a:t>
                      </a:r>
                      <a:endParaRPr lang="en-IN" altLang="en-US" b="1"/>
                    </a:p>
                  </a:txBody>
                  <a:tcPr/>
                </a:tc>
                <a:tc>
                  <a:txBody>
                    <a:bodyPr/>
                    <a:lstStyle/>
                    <a:p>
                      <a:pPr>
                        <a:buNone/>
                      </a:pPr>
                      <a:r>
                        <a:rPr lang="en-IN" altLang="en-US" b="1"/>
                        <a:t>Special Additional Duty (SAD)</a:t>
                      </a:r>
                      <a:endParaRPr lang="en-IN" altLang="en-US" b="1"/>
                    </a:p>
                  </a:txBody>
                  <a:tcPr/>
                </a:tc>
              </a:tr>
              <a:tr h="381000">
                <a:tc>
                  <a:txBody>
                    <a:bodyPr/>
                    <a:lstStyle/>
                    <a:p>
                      <a:pPr>
                        <a:buNone/>
                      </a:pPr>
                      <a:r>
                        <a:rPr lang="en-IN" altLang="en-US" b="1"/>
                        <a:t>Octroi / Entry Tax</a:t>
                      </a:r>
                      <a:endParaRPr lang="en-IN" altLang="en-US" b="1"/>
                    </a:p>
                  </a:txBody>
                  <a:tcPr/>
                </a:tc>
                <a:tc>
                  <a:txBody>
                    <a:bodyPr/>
                    <a:lstStyle/>
                    <a:p>
                      <a:pPr>
                        <a:buNone/>
                      </a:pPr>
                      <a:r>
                        <a:rPr lang="en-IN" altLang="en-US" b="1"/>
                        <a:t>Service Tax</a:t>
                      </a:r>
                      <a:endParaRPr lang="en-IN" altLang="en-US" b="1"/>
                    </a:p>
                  </a:txBody>
                  <a:tcPr/>
                </a:tc>
              </a:tr>
              <a:tr h="381000">
                <a:tc>
                  <a:txBody>
                    <a:bodyPr/>
                    <a:lstStyle/>
                    <a:p>
                      <a:pPr>
                        <a:buNone/>
                      </a:pPr>
                      <a:r>
                        <a:rPr lang="en-IN" altLang="en-US" b="1"/>
                        <a:t>Purchase Tax</a:t>
                      </a:r>
                      <a:endParaRPr lang="en-IN" altLang="en-US" b="1"/>
                    </a:p>
                  </a:txBody>
                  <a:tcPr/>
                </a:tc>
                <a:tc>
                  <a:txBody>
                    <a:bodyPr/>
                    <a:lstStyle/>
                    <a:p>
                      <a:pPr>
                        <a:buNone/>
                      </a:pPr>
                      <a:r>
                        <a:rPr lang="en-IN" altLang="en-US" b="1" dirty="0"/>
                        <a:t>Central Cesses and Surcharges</a:t>
                      </a:r>
                      <a:endParaRPr lang="en-IN" altLang="en-US" b="1" dirty="0"/>
                    </a:p>
                  </a:txBody>
                  <a:tcPr/>
                </a:tc>
              </a:tr>
            </a:tbl>
          </a:graphicData>
        </a:graphic>
      </p:graphicFrame>
      <p:pic>
        <p:nvPicPr>
          <p:cNvPr id="5" name="Content Placeholder 4" descr="twitter-reactions-for-budget-2018"/>
          <p:cNvPicPr>
            <a:picLocks noGrp="1" noChangeAspect="1"/>
          </p:cNvPicPr>
          <p:nvPr>
            <p:ph sz="half" idx="2"/>
          </p:nvPr>
        </p:nvPicPr>
        <p:blipFill>
          <a:blip r:embed="rId2"/>
          <a:srcRect l="-3578" t="-1744" r="54350" b="1744"/>
          <a:stretch>
            <a:fillRect/>
          </a:stretch>
        </p:blipFill>
        <p:spPr>
          <a:xfrm>
            <a:off x="5085772" y="1033780"/>
            <a:ext cx="1908810" cy="2115820"/>
          </a:xfrm>
          <a:prstGeom prst="rect">
            <a:avLst/>
          </a:prstGeom>
        </p:spPr>
      </p:pic>
      <p:pic>
        <p:nvPicPr>
          <p:cNvPr id="8" name="Picture 7" descr="GST-PNG-Pic"/>
          <p:cNvPicPr>
            <a:picLocks noChangeAspect="1"/>
          </p:cNvPicPr>
          <p:nvPr/>
        </p:nvPicPr>
        <p:blipFill>
          <a:blip r:embed="rId3" cstate="print"/>
          <a:stretch>
            <a:fillRect/>
          </a:stretch>
        </p:blipFill>
        <p:spPr>
          <a:xfrm rot="21420000">
            <a:off x="5683277" y="2472690"/>
            <a:ext cx="1133475" cy="47180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altLang="en-US" b="1"/>
              <a:t>Coverage of GST</a:t>
            </a:r>
            <a:br>
              <a:rPr lang="en-IN" altLang="en-US" b="1"/>
            </a:br>
            <a:r>
              <a:rPr lang="en-IN" altLang="en-US" sz="2000" b="1"/>
              <a:t>”GST is applicable to the whole of India”</a:t>
            </a:r>
            <a:endParaRPr lang="en-IN" altLang="en-US" sz="2000" b="1"/>
          </a:p>
        </p:txBody>
      </p:sp>
      <p:pic>
        <p:nvPicPr>
          <p:cNvPr id="4" name="Content Placeholder 3" descr="indian_map"/>
          <p:cNvPicPr>
            <a:picLocks noGrp="1" noChangeAspect="1"/>
          </p:cNvPicPr>
          <p:nvPr>
            <p:ph idx="1"/>
          </p:nvPr>
        </p:nvPicPr>
        <p:blipFill>
          <a:blip r:embed="rId1"/>
          <a:stretch>
            <a:fillRect/>
          </a:stretch>
        </p:blipFill>
        <p:spPr>
          <a:xfrm>
            <a:off x="4419600" y="2081530"/>
            <a:ext cx="3352800" cy="3771900"/>
          </a:xfrm>
          <a:prstGeom prst="rect">
            <a:avLst/>
          </a:prstGeom>
        </p:spPr>
      </p:pic>
      <p:sp>
        <p:nvSpPr>
          <p:cNvPr id="5" name="Text Box 4"/>
          <p:cNvSpPr txBox="1"/>
          <p:nvPr/>
        </p:nvSpPr>
        <p:spPr>
          <a:xfrm>
            <a:off x="838200" y="3124835"/>
            <a:ext cx="2715260" cy="922020"/>
          </a:xfrm>
          <a:prstGeom prst="rect">
            <a:avLst/>
          </a:prstGeom>
          <a:noFill/>
          <a:ln>
            <a:solidFill>
              <a:schemeClr val="tx1"/>
            </a:solidFill>
          </a:ln>
        </p:spPr>
        <p:txBody>
          <a:bodyPr wrap="square" rtlCol="0">
            <a:spAutoFit/>
          </a:bodyPr>
          <a:lstStyle/>
          <a:p>
            <a:r>
              <a:rPr lang="en-IN" altLang="en-US"/>
              <a:t>Territorial Waters: Extends up to12 nautical miles from basline</a:t>
            </a:r>
            <a:endParaRPr lang="en-IN" altLang="en-US"/>
          </a:p>
        </p:txBody>
      </p:sp>
      <p:sp>
        <p:nvSpPr>
          <p:cNvPr id="6" name="Text Box 5"/>
          <p:cNvSpPr txBox="1"/>
          <p:nvPr/>
        </p:nvSpPr>
        <p:spPr>
          <a:xfrm>
            <a:off x="1704340" y="1691005"/>
            <a:ext cx="2715260" cy="922020"/>
          </a:xfrm>
          <a:prstGeom prst="rect">
            <a:avLst/>
          </a:prstGeom>
          <a:noFill/>
          <a:ln>
            <a:solidFill>
              <a:schemeClr val="tx1"/>
            </a:solidFill>
          </a:ln>
        </p:spPr>
        <p:txBody>
          <a:bodyPr wrap="square" rtlCol="0">
            <a:spAutoFit/>
          </a:bodyPr>
          <a:lstStyle/>
          <a:p>
            <a:r>
              <a:rPr lang="en-IN" altLang="en-US"/>
              <a:t>Air space above India's territory and territorial waters</a:t>
            </a:r>
            <a:endParaRPr lang="en-IN" altLang="en-US"/>
          </a:p>
        </p:txBody>
      </p:sp>
      <p:sp>
        <p:nvSpPr>
          <p:cNvPr id="7" name="Text Box 6"/>
          <p:cNvSpPr txBox="1"/>
          <p:nvPr/>
        </p:nvSpPr>
        <p:spPr>
          <a:xfrm>
            <a:off x="7859718" y="4863058"/>
            <a:ext cx="2715260" cy="922020"/>
          </a:xfrm>
          <a:prstGeom prst="rect">
            <a:avLst/>
          </a:prstGeom>
          <a:noFill/>
          <a:ln>
            <a:solidFill>
              <a:schemeClr val="tx1"/>
            </a:solidFill>
          </a:ln>
        </p:spPr>
        <p:txBody>
          <a:bodyPr wrap="square" rtlCol="0">
            <a:spAutoFit/>
          </a:bodyPr>
          <a:lstStyle/>
          <a:p>
            <a:r>
              <a:rPr lang="en-IN" altLang="en-US" dirty="0"/>
              <a:t>Seabed and subsoil underlying territorial waters</a:t>
            </a:r>
            <a:endParaRPr lang="en-IN" altLang="en-US" dirty="0"/>
          </a:p>
        </p:txBody>
      </p:sp>
      <p:sp>
        <p:nvSpPr>
          <p:cNvPr id="8" name="Text Box 7"/>
          <p:cNvSpPr txBox="1"/>
          <p:nvPr/>
        </p:nvSpPr>
        <p:spPr>
          <a:xfrm>
            <a:off x="7956645" y="1896110"/>
            <a:ext cx="3985146" cy="923330"/>
          </a:xfrm>
          <a:prstGeom prst="rect">
            <a:avLst/>
          </a:prstGeom>
          <a:noFill/>
          <a:ln>
            <a:solidFill>
              <a:schemeClr val="tx1"/>
            </a:solidFill>
          </a:ln>
        </p:spPr>
        <p:txBody>
          <a:bodyPr wrap="square" rtlCol="0">
            <a:spAutoFit/>
          </a:bodyPr>
          <a:lstStyle/>
          <a:p>
            <a:r>
              <a:rPr lang="en-IN" altLang="en-US" dirty="0"/>
              <a:t>Continental </a:t>
            </a:r>
            <a:r>
              <a:rPr lang="en-IN" altLang="en-US" dirty="0" smtClean="0"/>
              <a:t>Shelf (</a:t>
            </a:r>
            <a:r>
              <a:rPr lang="en-IN" altLang="en-US" dirty="0" err="1" smtClean="0"/>
              <a:t>upto</a:t>
            </a:r>
            <a:r>
              <a:rPr lang="en-IN" altLang="en-US" dirty="0" smtClean="0"/>
              <a:t> 200 NM)</a:t>
            </a:r>
            <a:endParaRPr lang="en-IN" altLang="en-US" dirty="0"/>
          </a:p>
          <a:p>
            <a:r>
              <a:rPr lang="en-IN" altLang="en-US" dirty="0"/>
              <a:t>Exclusive Economic </a:t>
            </a:r>
            <a:r>
              <a:rPr lang="en-IN" altLang="en-US" dirty="0" smtClean="0"/>
              <a:t>Zones (</a:t>
            </a:r>
            <a:r>
              <a:rPr lang="en-IN" altLang="en-US" dirty="0" err="1" smtClean="0"/>
              <a:t>upto</a:t>
            </a:r>
            <a:r>
              <a:rPr lang="en-IN" altLang="en-US" dirty="0" smtClean="0"/>
              <a:t> 200 NM)</a:t>
            </a:r>
            <a:endParaRPr lang="en-IN" altLang="en-US" dirty="0"/>
          </a:p>
          <a:p>
            <a:r>
              <a:rPr lang="en-IN" altLang="en-US" dirty="0"/>
              <a:t>Other Maritime Zone</a:t>
            </a:r>
            <a:endParaRPr lang="en-IN" altLang="en-US" dirty="0"/>
          </a:p>
        </p:txBody>
      </p:sp>
      <p:sp>
        <p:nvSpPr>
          <p:cNvPr id="9" name="Text Box 8"/>
          <p:cNvSpPr txBox="1"/>
          <p:nvPr/>
        </p:nvSpPr>
        <p:spPr>
          <a:xfrm>
            <a:off x="540385" y="4968875"/>
            <a:ext cx="4209415" cy="147732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IN" altLang="en-US" b="1" dirty="0"/>
              <a:t>Delhi and </a:t>
            </a:r>
            <a:r>
              <a:rPr lang="en-IN" altLang="en-US" b="1" dirty="0" err="1"/>
              <a:t>Puducherry</a:t>
            </a:r>
            <a:r>
              <a:rPr lang="en-IN" altLang="en-US" b="1" dirty="0"/>
              <a:t>:</a:t>
            </a:r>
            <a:r>
              <a:rPr lang="en-IN" altLang="en-US" dirty="0"/>
              <a:t> Treated at par with states (SGST)</a:t>
            </a:r>
            <a:endParaRPr lang="en-IN" altLang="en-US" dirty="0"/>
          </a:p>
          <a:p>
            <a:pPr marL="285750" indent="-285750">
              <a:buFont typeface="Arial" panose="020B0604020202020204" pitchFamily="34" charset="0"/>
              <a:buChar char="•"/>
            </a:pPr>
            <a:r>
              <a:rPr lang="en-IN" altLang="en-US" b="1" dirty="0"/>
              <a:t>A&amp;N Islands, Lakshadweep, Dadra &amp; Nagar Haveli, Daman and Diu </a:t>
            </a:r>
            <a:r>
              <a:rPr lang="en-IN" altLang="en-US" b="1" dirty="0" smtClean="0"/>
              <a:t>J&amp;K, </a:t>
            </a:r>
            <a:r>
              <a:rPr lang="en-IN" altLang="en-US" b="1" dirty="0" err="1" smtClean="0"/>
              <a:t>Ladakh</a:t>
            </a:r>
            <a:r>
              <a:rPr lang="en-IN" altLang="en-US" b="1" dirty="0" smtClean="0"/>
              <a:t> and </a:t>
            </a:r>
            <a:r>
              <a:rPr lang="en-IN" altLang="en-US" b="1" dirty="0"/>
              <a:t>Chandigarh: </a:t>
            </a:r>
            <a:r>
              <a:rPr lang="en-IN" altLang="en-US" dirty="0"/>
              <a:t>Adopt UTGST</a:t>
            </a:r>
            <a:endParaRPr lang="en-IN" altLang="en-US" dirty="0"/>
          </a:p>
        </p:txBody>
      </p:sp>
      <p:pic>
        <p:nvPicPr>
          <p:cNvPr id="10" name="Picture 9" descr="1374484944.jpg"/>
          <p:cNvPicPr>
            <a:picLocks noChangeAspect="1"/>
          </p:cNvPicPr>
          <p:nvPr/>
        </p:nvPicPr>
        <p:blipFill>
          <a:blip r:embed="rId2" cstate="print"/>
          <a:stretch>
            <a:fillRect/>
          </a:stretch>
        </p:blipFill>
        <p:spPr>
          <a:xfrm>
            <a:off x="8317553" y="2961564"/>
            <a:ext cx="3172006" cy="169232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45000">
              <a:srgbClr val="FFC000"/>
            </a:gs>
            <a:gs pos="29000">
              <a:srgbClr val="FF7A00"/>
            </a:gs>
            <a:gs pos="100000">
              <a:srgbClr val="00B050"/>
            </a:gs>
            <a:gs pos="100000">
              <a:srgbClr val="4D0808"/>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3609" y="228648"/>
            <a:ext cx="10515600" cy="631161"/>
          </a:xfrm>
        </p:spPr>
        <p:txBody>
          <a:bodyPr>
            <a:normAutofit fontScale="90000"/>
          </a:bodyPr>
          <a:lstStyle/>
          <a:p>
            <a:pPr algn="ctr"/>
            <a:r>
              <a:rPr lang="en-IN" b="1" dirty="0" smtClean="0"/>
              <a:t>Key Concepts</a:t>
            </a:r>
            <a:endParaRPr lang="en-IN" b="1" dirty="0"/>
          </a:p>
        </p:txBody>
      </p:sp>
      <p:sp>
        <p:nvSpPr>
          <p:cNvPr id="3" name="Content Placeholder 2"/>
          <p:cNvSpPr>
            <a:spLocks noGrp="1"/>
          </p:cNvSpPr>
          <p:nvPr>
            <p:ph idx="1"/>
          </p:nvPr>
        </p:nvSpPr>
        <p:spPr>
          <a:xfrm>
            <a:off x="824552" y="968991"/>
            <a:ext cx="10515600" cy="5486400"/>
          </a:xfrm>
        </p:spPr>
        <p:txBody>
          <a:bodyPr>
            <a:normAutofit fontScale="77500" lnSpcReduction="20000"/>
          </a:bodyPr>
          <a:lstStyle/>
          <a:p>
            <a:pPr marL="571500" indent="-571500">
              <a:buFont typeface="+mj-lt"/>
              <a:buAutoNum type="romanLcPeriod"/>
            </a:pPr>
            <a:r>
              <a:rPr lang="en-IN" b="1" dirty="0" smtClean="0"/>
              <a:t>Business</a:t>
            </a:r>
            <a:r>
              <a:rPr lang="en-IN" dirty="0" smtClean="0"/>
              <a:t>: an entity engaged in trade, commerce, manufacture, profession, association, society, gate-keeping, club, vocation adventure, wager or an activity in connection to the same.</a:t>
            </a:r>
            <a:endParaRPr lang="en-IN" dirty="0" smtClean="0"/>
          </a:p>
          <a:p>
            <a:pPr marL="571500" indent="-571500">
              <a:buFont typeface="+mj-lt"/>
              <a:buAutoNum type="romanLcPeriod"/>
            </a:pPr>
            <a:r>
              <a:rPr lang="en-IN" b="1" dirty="0" smtClean="0"/>
              <a:t>Consideration</a:t>
            </a:r>
            <a:r>
              <a:rPr lang="en-IN" dirty="0" smtClean="0"/>
              <a:t>: Any payment made or to be made but does not include subsidy provided by the CG or SG.</a:t>
            </a:r>
            <a:endParaRPr lang="en-IN" dirty="0" smtClean="0"/>
          </a:p>
          <a:p>
            <a:pPr marL="571500" indent="-571500">
              <a:buFont typeface="+mj-lt"/>
              <a:buAutoNum type="romanLcPeriod"/>
            </a:pPr>
            <a:r>
              <a:rPr lang="en-IN" b="1" dirty="0" smtClean="0"/>
              <a:t>E-Commerce</a:t>
            </a:r>
            <a:r>
              <a:rPr lang="en-IN" dirty="0" smtClean="0"/>
              <a:t> </a:t>
            </a:r>
            <a:r>
              <a:rPr lang="en-IN" b="1" dirty="0" smtClean="0"/>
              <a:t>Operator</a:t>
            </a:r>
            <a:r>
              <a:rPr lang="en-IN" dirty="0" smtClean="0"/>
              <a:t>: A person who owns, operates or manages digital facility or platform for e-commerce.</a:t>
            </a:r>
            <a:endParaRPr lang="en-IN" dirty="0" smtClean="0"/>
          </a:p>
          <a:p>
            <a:pPr marL="571500" indent="-571500">
              <a:buFont typeface="+mj-lt"/>
              <a:buAutoNum type="romanLcPeriod"/>
            </a:pPr>
            <a:r>
              <a:rPr lang="en-IN" b="1" dirty="0" smtClean="0"/>
              <a:t>Goods</a:t>
            </a:r>
            <a:r>
              <a:rPr lang="en-IN" dirty="0" smtClean="0"/>
              <a:t>: Every kind of movable property other than money and securities but includes actionable claims, growing crops, grass and things attached  to or forming a part of land agreed to be severed under a supply contract.</a:t>
            </a:r>
            <a:endParaRPr lang="en-IN" dirty="0" smtClean="0"/>
          </a:p>
          <a:p>
            <a:pPr marL="571500" indent="-571500">
              <a:buFont typeface="+mj-lt"/>
              <a:buAutoNum type="romanLcPeriod"/>
            </a:pPr>
            <a:r>
              <a:rPr lang="en-IN" b="1" dirty="0" smtClean="0"/>
              <a:t>Service</a:t>
            </a:r>
            <a:r>
              <a:rPr lang="en-IN" dirty="0" smtClean="0"/>
              <a:t>: Anything other than goods, money and securities, but includes conversion form to another, for which a consideration is charged.</a:t>
            </a:r>
            <a:endParaRPr lang="en-IN" dirty="0" smtClean="0"/>
          </a:p>
          <a:p>
            <a:pPr marL="571500" indent="-571500">
              <a:buFont typeface="+mj-lt"/>
              <a:buAutoNum type="romanLcPeriod"/>
            </a:pPr>
            <a:r>
              <a:rPr lang="en-IN" b="1" dirty="0" smtClean="0"/>
              <a:t>Supplier</a:t>
            </a:r>
            <a:r>
              <a:rPr lang="en-IN" dirty="0" smtClean="0"/>
              <a:t>: A person supplying goods and services and includes agents acting on behalf such suppliers.</a:t>
            </a:r>
            <a:endParaRPr lang="en-IN" dirty="0" smtClean="0"/>
          </a:p>
          <a:p>
            <a:pPr marL="571500" indent="-571500">
              <a:buFont typeface="+mj-lt"/>
              <a:buAutoNum type="romanLcPeriod"/>
            </a:pPr>
            <a:r>
              <a:rPr lang="en-IN" b="1" dirty="0" smtClean="0"/>
              <a:t>Recipient</a:t>
            </a:r>
            <a:r>
              <a:rPr lang="en-IN" dirty="0" smtClean="0"/>
              <a:t>: (a) a person liable to pay consideration for goods or services or both;</a:t>
            </a:r>
            <a:endParaRPr lang="en-IN" dirty="0" smtClean="0"/>
          </a:p>
          <a:p>
            <a:pPr marL="571500" indent="-571500">
              <a:buNone/>
            </a:pPr>
            <a:r>
              <a:rPr lang="en-IN" dirty="0" smtClean="0"/>
              <a:t>		(b) A person to whom goods are delivered without consideration;</a:t>
            </a:r>
            <a:endParaRPr lang="en-IN" dirty="0" smtClean="0"/>
          </a:p>
          <a:p>
            <a:pPr marL="571500" indent="-571500">
              <a:buNone/>
            </a:pPr>
            <a:r>
              <a:rPr lang="en-IN" dirty="0" smtClean="0"/>
              <a:t>		(c) An agent acting on behalf of the final recipient of goods or services of both.</a:t>
            </a:r>
            <a:endParaRPr lang="en-IN" dirty="0" smtClean="0"/>
          </a:p>
          <a:p>
            <a:pPr>
              <a:buNone/>
            </a:pPr>
            <a:endParaRPr lang="en-IN" dirty="0" smtClean="0"/>
          </a:p>
          <a:p>
            <a:pPr>
              <a:buNone/>
            </a:pPr>
            <a:endParaRPr lang="en-IN"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89000">
              <a:srgbClr val="FFFF00"/>
            </a:gs>
            <a:gs pos="45000">
              <a:srgbClr val="FF7A00"/>
            </a:gs>
            <a:gs pos="70000">
              <a:srgbClr val="FF0300"/>
            </a:gs>
            <a:gs pos="100000">
              <a:srgbClr val="4D0808"/>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73206"/>
            <a:ext cx="10515600" cy="5991367"/>
          </a:xfrm>
        </p:spPr>
        <p:txBody>
          <a:bodyPr>
            <a:normAutofit fontScale="92500" lnSpcReduction="10000"/>
          </a:bodyPr>
          <a:lstStyle/>
          <a:p>
            <a:pPr marL="571500" indent="-571500">
              <a:buFont typeface="+mj-lt"/>
              <a:buAutoNum type="romanLcPeriod" startAt="8"/>
            </a:pPr>
            <a:r>
              <a:rPr lang="en-IN" b="1" dirty="0" smtClean="0"/>
              <a:t>Taxable Supply</a:t>
            </a:r>
            <a:r>
              <a:rPr lang="en-IN" dirty="0" smtClean="0"/>
              <a:t>: Supplies that are chargeable to tax.</a:t>
            </a:r>
            <a:endParaRPr lang="en-IN" dirty="0" smtClean="0"/>
          </a:p>
          <a:p>
            <a:pPr marL="571500" indent="-571500">
              <a:buFont typeface="+mj-lt"/>
              <a:buAutoNum type="romanLcPeriod" startAt="8"/>
            </a:pPr>
            <a:r>
              <a:rPr lang="en-IN" b="1" dirty="0" smtClean="0"/>
              <a:t>Non-Taxable Supply</a:t>
            </a:r>
            <a:r>
              <a:rPr lang="en-IN" dirty="0" smtClean="0"/>
              <a:t>: Supplies which are not leviable to tax under GST Act.</a:t>
            </a:r>
            <a:endParaRPr lang="en-IN" dirty="0" smtClean="0"/>
          </a:p>
          <a:p>
            <a:pPr marL="571500" indent="-571500">
              <a:buFont typeface="+mj-lt"/>
              <a:buAutoNum type="romanLcPeriod" startAt="8"/>
            </a:pPr>
            <a:r>
              <a:rPr lang="en-IN" b="1" dirty="0" smtClean="0"/>
              <a:t>Exempt Supply</a:t>
            </a:r>
            <a:r>
              <a:rPr lang="en-IN" dirty="0" smtClean="0"/>
              <a:t>: Supplies which attract NIL rate of tax or wholly exempted from tax.</a:t>
            </a:r>
            <a:endParaRPr lang="en-IN" dirty="0" smtClean="0"/>
          </a:p>
          <a:p>
            <a:pPr marL="571500" indent="-571500">
              <a:buFont typeface="+mj-lt"/>
              <a:buAutoNum type="romanLcPeriod" startAt="8"/>
            </a:pPr>
            <a:r>
              <a:rPr lang="en-IN" b="1" dirty="0" smtClean="0"/>
              <a:t>Person</a:t>
            </a:r>
            <a:r>
              <a:rPr lang="en-IN" dirty="0" smtClean="0"/>
              <a:t>: Includes an individual, HUF, Firm, LLP, Body Corporate, Corporation, Local Authority, Company, CG, SG, Artificial Juridical Person, Trust, AOP, BOI, Cooperative Society.</a:t>
            </a:r>
            <a:endParaRPr lang="en-IN" dirty="0" smtClean="0"/>
          </a:p>
          <a:p>
            <a:pPr marL="571500" indent="-571500">
              <a:buFont typeface="+mj-lt"/>
              <a:buAutoNum type="romanLcPeriod" startAt="8"/>
            </a:pPr>
            <a:r>
              <a:rPr lang="en-IN" b="1" dirty="0" smtClean="0"/>
              <a:t>Taxable Person</a:t>
            </a:r>
            <a:r>
              <a:rPr lang="en-IN" dirty="0" smtClean="0"/>
              <a:t>: A person who is registered or liable to be registered. </a:t>
            </a:r>
            <a:endParaRPr lang="en-IN" dirty="0" smtClean="0"/>
          </a:p>
          <a:p>
            <a:pPr marL="571500" indent="-571500">
              <a:buFont typeface="+mj-lt"/>
              <a:buAutoNum type="romanLcPeriod" startAt="8"/>
            </a:pPr>
            <a:r>
              <a:rPr lang="en-IN" b="1" dirty="0" smtClean="0"/>
              <a:t>Principal Supply</a:t>
            </a:r>
            <a:r>
              <a:rPr lang="en-IN" dirty="0" smtClean="0"/>
              <a:t>: Supply of goods and services which constitutes the predominant element of a composite supply and other service forming a part is ancillary.</a:t>
            </a:r>
            <a:endParaRPr lang="en-IN" dirty="0" smtClean="0"/>
          </a:p>
          <a:p>
            <a:pPr marL="571500" indent="-571500">
              <a:buFont typeface="+mj-lt"/>
              <a:buAutoNum type="romanLcPeriod" startAt="8"/>
            </a:pPr>
            <a:r>
              <a:rPr lang="en-IN" b="1" dirty="0" smtClean="0"/>
              <a:t>Aggregate</a:t>
            </a:r>
            <a:r>
              <a:rPr lang="en-IN" dirty="0" smtClean="0"/>
              <a:t> </a:t>
            </a:r>
            <a:r>
              <a:rPr lang="en-IN" b="1" dirty="0" smtClean="0"/>
              <a:t>Turnover</a:t>
            </a:r>
            <a:r>
              <a:rPr lang="en-IN" dirty="0" smtClean="0"/>
              <a:t>: Aggregate value of taxable supplies, exempt supplies, export of goods or services, inter state supplies of persons having same PAN. (Excludes Central Tax, State Tax, UT Tax, Integrated Tax, Cess and RCM)</a:t>
            </a:r>
            <a:endParaRPr lang="en-IN" dirty="0" smtClean="0"/>
          </a:p>
          <a:p>
            <a:pPr marL="571500" indent="-571500">
              <a:buFont typeface="+mj-lt"/>
              <a:buAutoNum type="romanLcPeriod" startAt="8"/>
            </a:pPr>
            <a:endParaRPr lang="en-IN" dirty="0" smtClean="0"/>
          </a:p>
          <a:p>
            <a:pPr marL="571500" indent="-571500">
              <a:buFont typeface="+mj-lt"/>
              <a:buAutoNum type="romanLcPeriod" startAt="8"/>
            </a:pPr>
            <a:endParaRPr lang="en-IN" dirty="0" smtClean="0"/>
          </a:p>
          <a:p>
            <a:pPr marL="571500" indent="-571500">
              <a:buFont typeface="+mj-lt"/>
              <a:buAutoNum type="romanLcPeriod" startAt="8"/>
            </a:pP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80000">
              <a:srgbClr val="FFC000"/>
            </a:gs>
            <a:gs pos="13000">
              <a:srgbClr val="FFA800"/>
            </a:gs>
            <a:gs pos="28000">
              <a:srgbClr val="825600"/>
            </a:gs>
            <a:gs pos="42999">
              <a:srgbClr val="FFA800"/>
            </a:gs>
            <a:gs pos="58000">
              <a:srgbClr val="825600"/>
            </a:gs>
            <a:gs pos="72000">
              <a:srgbClr val="FFA800"/>
            </a:gs>
            <a:gs pos="87000">
              <a:srgbClr val="825600"/>
            </a:gs>
            <a:gs pos="100000">
              <a:srgbClr val="FFA8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615" y="177421"/>
            <a:ext cx="5868537" cy="5753882"/>
          </a:xfrm>
        </p:spPr>
        <p:txBody>
          <a:bodyPr/>
          <a:lstStyle/>
          <a:p>
            <a:pPr marL="571500" indent="-571500">
              <a:buFont typeface="+mj-lt"/>
              <a:buAutoNum type="romanLcPeriod" startAt="15"/>
            </a:pPr>
            <a:r>
              <a:rPr lang="en-IN" sz="2000" b="1" dirty="0" smtClean="0"/>
              <a:t>E-Way Bill: </a:t>
            </a:r>
            <a:r>
              <a:rPr lang="en-IN" sz="2000" dirty="0" smtClean="0"/>
              <a:t>An electronic document generated on the GST portal evidencing movement of goods. </a:t>
            </a:r>
            <a:endParaRPr lang="en-IN" sz="2000" dirty="0" smtClean="0"/>
          </a:p>
          <a:p>
            <a:pPr marL="571500" indent="-571500">
              <a:buNone/>
            </a:pPr>
            <a:r>
              <a:rPr lang="en-IN" sz="2000" dirty="0" smtClean="0"/>
              <a:t>	Part A – GSTIN, place of delivery, invoice no. and date, value of goods, HSN Code, transport document number (GR, RWB, AWB, BL) and reason for transportation. </a:t>
            </a:r>
            <a:endParaRPr lang="en-IN" sz="2000" dirty="0" smtClean="0"/>
          </a:p>
          <a:p>
            <a:pPr marL="571500" indent="-571500">
              <a:buNone/>
            </a:pPr>
            <a:r>
              <a:rPr lang="en-IN" sz="2000" dirty="0" smtClean="0"/>
              <a:t>	Part B – Transporter details.</a:t>
            </a:r>
            <a:endParaRPr lang="en-IN" sz="2000" dirty="0" smtClean="0"/>
          </a:p>
          <a:p>
            <a:pPr marL="571500" indent="-571500">
              <a:buFont typeface="+mj-lt"/>
              <a:buAutoNum type="romanLcPeriod" startAt="16"/>
            </a:pPr>
            <a:r>
              <a:rPr lang="en-IN" sz="2000" b="1" dirty="0" smtClean="0"/>
              <a:t>Reverse Charge Mechanism</a:t>
            </a:r>
            <a:r>
              <a:rPr lang="en-IN" sz="2000" dirty="0" smtClean="0"/>
              <a:t>: Tax payment liability arises on the recipient instead of supplier of the goods or services.</a:t>
            </a:r>
            <a:endParaRPr lang="en-IN" sz="2000" dirty="0" smtClean="0"/>
          </a:p>
          <a:p>
            <a:pPr marL="571500" indent="-571500">
              <a:buNone/>
            </a:pPr>
            <a:endParaRPr lang="en-IN" sz="2400" dirty="0" smtClean="0"/>
          </a:p>
          <a:p>
            <a:pPr marL="571500" indent="-571500">
              <a:buFont typeface="+mj-lt"/>
              <a:buAutoNum type="romanLcPeriod" startAt="14"/>
            </a:pPr>
            <a:endParaRPr lang="en-IN" dirty="0"/>
          </a:p>
        </p:txBody>
      </p:sp>
      <p:pic>
        <p:nvPicPr>
          <p:cNvPr id="4" name="Picture 3" descr="eway bill.jpg"/>
          <p:cNvPicPr>
            <a:picLocks noChangeAspect="1"/>
          </p:cNvPicPr>
          <p:nvPr/>
        </p:nvPicPr>
        <p:blipFill>
          <a:blip r:embed="rId1"/>
          <a:stretch>
            <a:fillRect/>
          </a:stretch>
        </p:blipFill>
        <p:spPr>
          <a:xfrm>
            <a:off x="6591869" y="354841"/>
            <a:ext cx="5199797" cy="6291619"/>
          </a:xfrm>
          <a:prstGeom prst="rect">
            <a:avLst/>
          </a:prstGeom>
        </p:spPr>
      </p:pic>
      <p:pic>
        <p:nvPicPr>
          <p:cNvPr id="5" name="Picture 4" descr="Reverse-charge-mechanism-infographic.jpg"/>
          <p:cNvPicPr>
            <a:picLocks noChangeAspect="1"/>
          </p:cNvPicPr>
          <p:nvPr/>
        </p:nvPicPr>
        <p:blipFill>
          <a:blip r:embed="rId2"/>
          <a:stretch>
            <a:fillRect/>
          </a:stretch>
        </p:blipFill>
        <p:spPr>
          <a:xfrm>
            <a:off x="1165461" y="3510603"/>
            <a:ext cx="4621189" cy="314768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8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6947"/>
          </a:xfrm>
        </p:spPr>
        <p:txBody>
          <a:bodyPr/>
          <a:lstStyle/>
          <a:p>
            <a:pPr algn="ctr"/>
            <a:r>
              <a:rPr lang="en-IN" b="1" dirty="0" smtClean="0"/>
              <a:t>Need for GST</a:t>
            </a:r>
            <a:endParaRPr lang="en-IN" b="1" dirty="0"/>
          </a:p>
        </p:txBody>
      </p:sp>
      <p:sp>
        <p:nvSpPr>
          <p:cNvPr id="3" name="Content Placeholder 2"/>
          <p:cNvSpPr>
            <a:spLocks noGrp="1"/>
          </p:cNvSpPr>
          <p:nvPr>
            <p:ph idx="1"/>
          </p:nvPr>
        </p:nvSpPr>
        <p:spPr>
          <a:xfrm>
            <a:off x="838200" y="1473958"/>
            <a:ext cx="10515600" cy="4703005"/>
          </a:xfrm>
        </p:spPr>
        <p:txBody>
          <a:bodyPr>
            <a:normAutofit fontScale="92500" lnSpcReduction="20000"/>
          </a:bodyPr>
          <a:lstStyle/>
          <a:p>
            <a:r>
              <a:rPr lang="en-IN" dirty="0" smtClean="0"/>
              <a:t>To get rid of too many taxes levied by Centre and States.</a:t>
            </a:r>
            <a:endParaRPr lang="en-IN" dirty="0" smtClean="0"/>
          </a:p>
          <a:p>
            <a:r>
              <a:rPr lang="en-IN" dirty="0" smtClean="0"/>
              <a:t>To stop Cascading of Taxes (tax </a:t>
            </a:r>
            <a:r>
              <a:rPr lang="en-IN" dirty="0" err="1" smtClean="0"/>
              <a:t>pe</a:t>
            </a:r>
            <a:r>
              <a:rPr lang="en-IN" dirty="0" smtClean="0"/>
              <a:t> tax, as CG taxes were not available as set off against SG taxes and vice versa)</a:t>
            </a:r>
            <a:endParaRPr lang="en-IN" dirty="0" smtClean="0"/>
          </a:p>
          <a:p>
            <a:r>
              <a:rPr lang="en-IN" dirty="0" smtClean="0"/>
              <a:t>Different practices by different states.</a:t>
            </a:r>
            <a:endParaRPr lang="en-IN" dirty="0" smtClean="0"/>
          </a:p>
          <a:p>
            <a:r>
              <a:rPr lang="en-IN" dirty="0" smtClean="0"/>
              <a:t>To have authenticated and free flow of trade. (by knocking out </a:t>
            </a:r>
            <a:r>
              <a:rPr lang="en-IN" dirty="0" err="1" smtClean="0"/>
              <a:t>octroi</a:t>
            </a:r>
            <a:r>
              <a:rPr lang="en-IN" dirty="0" smtClean="0"/>
              <a:t>, entry tax, LBT, etc) </a:t>
            </a:r>
            <a:endParaRPr lang="en-IN" dirty="0" smtClean="0"/>
          </a:p>
          <a:p>
            <a:r>
              <a:rPr lang="en-IN" dirty="0" smtClean="0"/>
              <a:t>To save tax payer’s time and money in filing and tax payment.</a:t>
            </a:r>
            <a:endParaRPr lang="en-IN" dirty="0" smtClean="0"/>
          </a:p>
          <a:p>
            <a:r>
              <a:rPr lang="en-IN" dirty="0" smtClean="0"/>
              <a:t>To have a “harmonized” system of indirect taxation. HSN – Harmonized System of Nomenclature to classify goods universally in a systematic manner. Contains a 6 digit code that classifies 5000 plus goods all over the world.</a:t>
            </a:r>
            <a:endParaRPr lang="en-IN" dirty="0" smtClean="0"/>
          </a:p>
          <a:p>
            <a:r>
              <a:rPr lang="en-IN" dirty="0" smtClean="0"/>
              <a:t>To have a single tax for entire supply chain.</a:t>
            </a:r>
            <a:endParaRPr lang="en-IN" dirty="0" smtClean="0"/>
          </a:p>
          <a:p>
            <a:r>
              <a:rPr lang="en-IN" dirty="0" smtClean="0"/>
              <a:t>To have a strong base with IT aid to have a better tax compliance.</a:t>
            </a:r>
            <a:endParaRPr lang="en-IN" dirty="0" smtClean="0"/>
          </a:p>
          <a:p>
            <a:endParaRPr lang="en-IN"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14082</Words>
  <Application>WPS Presentation</Application>
  <PresentationFormat>Custom</PresentationFormat>
  <Paragraphs>293</Paragraphs>
  <Slides>29</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29</vt:i4>
      </vt:variant>
    </vt:vector>
  </HeadingPairs>
  <TitlesOfParts>
    <vt:vector size="43" baseType="lpstr">
      <vt:lpstr>Arial</vt:lpstr>
      <vt:lpstr>SimSun</vt:lpstr>
      <vt:lpstr>Wingdings</vt:lpstr>
      <vt:lpstr>Engravers MT</vt:lpstr>
      <vt:lpstr>Calibri Light</vt:lpstr>
      <vt:lpstr>Calibri</vt:lpstr>
      <vt:lpstr>Microsoft YaHei</vt:lpstr>
      <vt:lpstr>Arial Unicode MS</vt:lpstr>
      <vt:lpstr>Imprint MT Shadow</vt:lpstr>
      <vt:lpstr>Aharoni</vt:lpstr>
      <vt:lpstr>Segoe Print</vt:lpstr>
      <vt:lpstr>Wingdings</vt:lpstr>
      <vt:lpstr>Mangal</vt:lpstr>
      <vt:lpstr>Office Theme</vt:lpstr>
      <vt:lpstr>“In this world, nothing can be said to be certain except death and taxes.”</vt:lpstr>
      <vt:lpstr>Introduction to Goods and Services Tax (GST)</vt:lpstr>
      <vt:lpstr>What is GST (India)?</vt:lpstr>
      <vt:lpstr>PowerPoint 演示文稿</vt:lpstr>
      <vt:lpstr>Coverage of GST ”GST is applicable to the whole of India”</vt:lpstr>
      <vt:lpstr>Key Concepts</vt:lpstr>
      <vt:lpstr>PowerPoint 演示文稿</vt:lpstr>
      <vt:lpstr>PowerPoint 演示文稿</vt:lpstr>
      <vt:lpstr>Need for GST</vt:lpstr>
      <vt:lpstr>GST ke लाभ.... </vt:lpstr>
      <vt:lpstr>PowerPoint 演示文稿</vt:lpstr>
      <vt:lpstr>Goods and Services Tax Network</vt:lpstr>
      <vt:lpstr>GST Council</vt:lpstr>
      <vt:lpstr>Scope of Supply [Sec 7]</vt:lpstr>
      <vt:lpstr>PowerPoint 演示文稿</vt:lpstr>
      <vt:lpstr>Deemed Supply of goods or services (1)(d)Sch II</vt:lpstr>
      <vt:lpstr>PowerPoint 演示文稿</vt:lpstr>
      <vt:lpstr>PowerPoint 演示文稿</vt:lpstr>
      <vt:lpstr>Items not covered under GST (non - taxable) 7(2)(a)/Sch III GST is not applicable on following goods and services. They are classified under Schedule III of GST Act as “ Neither goods nor services”</vt:lpstr>
      <vt:lpstr>PowerPoint 演示文稿</vt:lpstr>
      <vt:lpstr>Apart from Schedule III, GST is not applicable on the following: *Basically, these goods are beyond the scope of GST</vt:lpstr>
      <vt:lpstr>Goods Exempted under GST - NIL Rated</vt:lpstr>
      <vt:lpstr>PowerPoint 演示文稿</vt:lpstr>
      <vt:lpstr>Services Exempted under GST - NIL Rated</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this world, nothing be said to be certain excdeath and taxes.”</dc:title>
  <dc:creator>A.K.Ramachandran</dc:creator>
  <cp:lastModifiedBy>Admin</cp:lastModifiedBy>
  <cp:revision>225</cp:revision>
  <dcterms:created xsi:type="dcterms:W3CDTF">2018-11-23T08:01:00Z</dcterms:created>
  <dcterms:modified xsi:type="dcterms:W3CDTF">2020-02-07T06:54:05Z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1033-11.2.0.9085</vt:lpwstr>
  </property>
</Properties>
</file>